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30"/>
  </p:notesMasterIdLst>
  <p:sldIdLst>
    <p:sldId id="286" r:id="rId2"/>
    <p:sldId id="318" r:id="rId3"/>
    <p:sldId id="284" r:id="rId4"/>
    <p:sldId id="281" r:id="rId5"/>
    <p:sldId id="293" r:id="rId6"/>
    <p:sldId id="294" r:id="rId7"/>
    <p:sldId id="299" r:id="rId8"/>
    <p:sldId id="300" r:id="rId9"/>
    <p:sldId id="296" r:id="rId10"/>
    <p:sldId id="291" r:id="rId11"/>
    <p:sldId id="309" r:id="rId12"/>
    <p:sldId id="308" r:id="rId13"/>
    <p:sldId id="307" r:id="rId14"/>
    <p:sldId id="310" r:id="rId15"/>
    <p:sldId id="298" r:id="rId16"/>
    <p:sldId id="301" r:id="rId17"/>
    <p:sldId id="302" r:id="rId18"/>
    <p:sldId id="297" r:id="rId19"/>
    <p:sldId id="266" r:id="rId20"/>
    <p:sldId id="271" r:id="rId21"/>
    <p:sldId id="311" r:id="rId22"/>
    <p:sldId id="312" r:id="rId23"/>
    <p:sldId id="313" r:id="rId24"/>
    <p:sldId id="319" r:id="rId25"/>
    <p:sldId id="314" r:id="rId26"/>
    <p:sldId id="303" r:id="rId27"/>
    <p:sldId id="305" r:id="rId28"/>
    <p:sldId id="31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D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0274"/>
  </p:normalViewPr>
  <p:slideViewPr>
    <p:cSldViewPr snapToGrid="0">
      <p:cViewPr varScale="1">
        <p:scale>
          <a:sx n="101" d="100"/>
          <a:sy n="101" d="100"/>
        </p:scale>
        <p:origin x="15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D46C1A-D563-F548-AF40-9403B2D04393}" type="datetimeFigureOut">
              <a:rPr lang="en-US" smtClean="0"/>
              <a:t>7/28/25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E669F-F0F4-5944-961D-3996E969D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41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24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8EB37-3BB2-1880-7999-A4836D641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44D847-FE07-0A6E-502F-B2279653E7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3D1373-6E8C-3E02-0A36-270A8AA295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A13A7D-428A-FD1B-4944-953B49912D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E669F-F0F4-5944-961D-3996E969D8F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93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33D324-26B4-BE3A-FF27-6A4B50816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8EE730-5E24-4C19-97A5-69029DC49F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80CBD2-C875-2F88-0164-B6F194F6E0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77914-8752-5FAE-A06F-9BC1724371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E669F-F0F4-5944-961D-3996E969D8F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102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874198-7CD6-5A4D-6D38-F7080D928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1C45F1-C65E-3094-553E-C3BF42C37A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5381C3-03AC-E049-E363-5AF7F6AB8E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C5C922-1771-9977-7444-EC4E0E1BE6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E669F-F0F4-5944-961D-3996E969D8F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26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E803F-6A1A-F6AD-1058-83951D580B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455486-4B33-243D-DA95-1B22072972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52B587-AA85-567E-0838-9919DF7964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997E99-57C3-355B-C657-98C8710D7B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E669F-F0F4-5944-961D-3996E969D8F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803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A4AE3-59C3-576F-5661-4829B4EE7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EF4F0B-81CA-8944-1CDF-71BF141CA4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1C37E0-9EAA-A604-5880-0D142BDA6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DCE75-C3E0-263E-FFD4-2C649085F7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E669F-F0F4-5944-961D-3996E969D8F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25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FA5357-6C49-C2B8-3D0C-0BFC15A90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482C2D-7DA6-62AD-0448-36BF53D78F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9EB637-F324-66C8-D6E3-C25F76A55B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B1AEE-CD42-BDA4-5565-560DDC36F2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E669F-F0F4-5944-961D-3996E969D8F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4946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8FA409-B208-DAC8-CB23-65D80858D5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3E6980-409C-7602-EE60-50130D92B0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306A16-EAA8-DDE9-FB17-31239470E9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EA088-FCC8-C20D-90F3-459E455ECB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E669F-F0F4-5944-961D-3996E969D8F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5636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C1969-C967-3C83-A8E7-8AEB151D6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39267-D7AF-67FF-BB73-AF5289EFD7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E67805-709C-4C5F-75F3-CE00B6A6BD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700A01-7800-66B7-2869-74EA647AB1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E669F-F0F4-5944-961D-3996E969D8F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064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2CAC6E-3263-04A9-A300-7291CA3C79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178DB6-86C5-9FAB-304B-9D8CB62B9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A976B-74FF-6ABC-EA95-ACBD5D2E0E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36510C-57C6-82A1-C582-E693C71D01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E669F-F0F4-5944-961D-3996E969D8F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1910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E669F-F0F4-5944-961D-3996E969D8F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82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C5D997-CC0B-D6C4-CC03-5A7EE363B2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35DAF6-5E93-2B79-D992-C2D987CC4C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BEF719-C11E-3FE0-FC5E-10CDD472A9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693F9A-E3BB-5602-4661-CA24B5964E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53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2A7EA6-344E-8CC7-660E-4B8CDB762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191D2A-DBA4-8C7B-FD64-5682AE743D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ECDBD-A371-2B4B-E5BB-1A89A21005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RSSRG – </a:t>
            </a:r>
            <a:r>
              <a:rPr lang="en-US" dirty="0" err="1"/>
              <a:t>sealevel</a:t>
            </a:r>
            <a:r>
              <a:rPr lang="en-US" dirty="0"/>
              <a:t> rise, tide datum, analytical spatial geoscience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11FFC-E68A-794B-5114-22ED2068BF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E669F-F0F4-5944-961D-3996E969D8F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84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50271-1519-B332-D2DC-C39984DC9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E86C20-17C9-BFF9-C995-D0BAD8058F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B6743-3877-55CD-A4ED-281D32E8E6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7ABD5-9AD7-99F1-54BB-44E27A8271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E669F-F0F4-5944-961D-3996E969D8F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5849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23E4A-4737-968E-1C6B-10E8B9BE0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908DA6-4B95-77CB-1436-942CA825B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A5C5F1-250C-9DB5-84A6-04FB8B620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70DE4-875E-90A6-F6DB-5E50CA4D0C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E669F-F0F4-5944-961D-3996E969D8F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2156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F4FC33-1C01-45C4-B38D-7D9F529AA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0DE7D0-0DFF-0619-EE19-AC028D4BD8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48B866-7B54-94C5-B294-CC6CC970D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9A9A5F-0224-EB10-36EA-6070B5404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E669F-F0F4-5944-961D-3996E969D8F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79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A3660-CDBC-0D4E-54D5-22847EBC9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569C3BD-04FD-7067-0A1D-AF04AC622B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9C53FC-5191-F34A-3E3F-A50DCA1C7D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185CA-B5B7-2DE3-B550-F199917A3C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E669F-F0F4-5944-961D-3996E969D8F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700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B4760-4C36-FDB1-E8B8-D59D3630B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5E54D-51D9-F9A5-E286-E244C17A5E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AB15AB-42DF-541C-ECDB-0FDB3FF05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16A4E-D6D9-2043-4F4C-2C6DF4952C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E669F-F0F4-5944-961D-3996E969D8F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7479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F7D3D-67B5-A0E0-1F18-4FDDC81BE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200B5C4-9341-C91F-B29B-38BEB5E360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5E633-3E02-9B07-B279-08786BA2B1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915200-E3FF-329A-562F-2C3D4D6799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E669F-F0F4-5944-961D-3996E969D8F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714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A11B5-E897-90E0-FCC0-7B8A908F6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BE23F-D806-70F7-B023-4F731DEA4D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5132DE-6959-4C52-E648-42C7A641D9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367AFB-2B48-2D0A-D337-8D90B3F8F7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E669F-F0F4-5944-961D-3996E969D8F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0569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80953-4042-A381-6F62-1E5E40CD8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F4DBDD-7643-75FA-8DAE-CA93884D5C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8CCA74-C952-D66B-E403-0B627965A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37E19-EB5F-A553-F57F-99CEC4237D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E669F-F0F4-5944-961D-3996E969D8F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991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0D276-2101-3A53-855D-73E222906E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E4F274-60E4-6E49-9E97-229F6AB8D8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96021A-4056-7BD2-A856-E80D99AD98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86CAF-54C8-6888-5591-1AFF48E7A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A1E669F-F0F4-5944-961D-3996E969D8F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817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7DF76-8048-F49F-F2D4-8DF7D9EC6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26407-9D79-D9F9-D878-628D9EF086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F8714-4C7E-BE69-3288-39DA7EC1F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AD6E-2767-4844-8254-A7D85BFD195A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6E9F81-AAC1-1D0C-3442-582C115F1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71138E-0EEC-DB8B-591D-2DC5A677A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B581C-F316-0847-BEF7-EBB3C9523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670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3E60B-6B74-8FAD-CA41-ECD47D41B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F351DE-C9DE-CB6E-F9BE-4E8704241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DD722D-78C2-14EA-2737-C5C47D5CE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AD6E-2767-4844-8254-A7D85BFD195A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E09717-DB08-63DF-BB8F-5BE7A7586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4EE0FE-1ABA-775A-7625-A6152D355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B581C-F316-0847-BEF7-EBB3C9523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627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6D1530-5796-A3C5-99BE-B04D4A6BC5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A7D73A-388A-24F0-250F-037E2E1E2C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B7CCF3-9ED8-A424-D4A4-E1D50A2C35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AD6E-2767-4844-8254-A7D85BFD195A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33B15C-577B-2111-DB00-B65A69980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7E4DCF-7CD9-3D75-C416-6B1BF2138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B581C-F316-0847-BEF7-EBB3C9523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214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A44C3-2EFE-30B9-0613-CFEF4AAA6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EB1CB8-DA67-0540-4D6E-CCD3E71C3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7539AB-6D97-DB96-C003-65F8EA9017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AD6E-2767-4844-8254-A7D85BFD195A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540917-0F04-779C-475D-21E6ECE9E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D8738-D1F9-A014-C083-5F407AC7F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B581C-F316-0847-BEF7-EBB3C9523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436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A33D0-EF05-B303-A696-827807F48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5E82F4-992A-CC34-B6F5-F091C6B41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96973-D972-412C-DAA3-28290604B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AD6E-2767-4844-8254-A7D85BFD195A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2D7E0C-716A-DAEF-38B6-0CB5EA77BA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B08B1-D515-1E22-AFBA-B46801E76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B581C-F316-0847-BEF7-EBB3C9523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835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C517B-8B1C-C469-E42E-427427D91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7B580-5F35-5EA4-3574-8CE194517B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9E6806-76DB-4D4D-0F0A-E9B951ED32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DFF53-7A44-2B7C-82B3-0F98E1CC3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AD6E-2767-4844-8254-A7D85BFD195A}" type="datetimeFigureOut">
              <a:rPr lang="en-US" smtClean="0"/>
              <a:t>7/28/25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FEEDEB-279B-8F79-FFC7-C3C3B8EE6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E26B22-54DD-A0C5-24C1-67A6940F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B581C-F316-0847-BEF7-EBB3C9523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8798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98A69-396F-EDEF-3895-BCC9E2B04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68639A-4861-6987-7139-F28DF821E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B4272-C208-B7BD-D061-250467FA8C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46AD089-02C9-6D18-B9FB-B2A29B1261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3A2638-2D1C-BFF9-9944-54F9550F51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96B2628-8701-58CB-FEB8-F0009354D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AD6E-2767-4844-8254-A7D85BFD195A}" type="datetimeFigureOut">
              <a:rPr lang="en-US" smtClean="0"/>
              <a:t>7/28/25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CEDAC5-5FEF-D287-A092-3091F4A79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014FC99-6779-0A8D-7C3F-956979B77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B581C-F316-0847-BEF7-EBB3C9523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952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49A4A-5337-DC79-3BE1-7D5F5D11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21BD2C-EE23-16E8-B73F-960CDAFC1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AD6E-2767-4844-8254-A7D85BFD195A}" type="datetimeFigureOut">
              <a:rPr lang="en-US" smtClean="0"/>
              <a:t>7/28/25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815F36-80EE-1C4C-8B1F-F9725EC35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D0DDCB-0AE7-5ED2-931C-9CB8877965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B581C-F316-0847-BEF7-EBB3C9523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618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2249ED-B9E2-A2B2-70A9-8E3FEABE8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AD6E-2767-4844-8254-A7D85BFD195A}" type="datetimeFigureOut">
              <a:rPr lang="en-US" smtClean="0"/>
              <a:t>7/28/25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ECEF7F-00BC-8F4E-3936-0483B47E1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4688D-4BCE-DC1C-C379-596DD7C4A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B581C-F316-0847-BEF7-EBB3C9523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9376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94013-A9AA-048C-5E71-D3485CAE4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CAF5A-9CFB-1C52-8710-72C257A652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18F69-8372-4B66-6BAB-3FED93F416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EF9C16-621F-AC1C-56E8-5B9ECB304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AD6E-2767-4844-8254-A7D85BFD195A}" type="datetimeFigureOut">
              <a:rPr lang="en-US" smtClean="0"/>
              <a:t>7/28/25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268EDE-D136-8A24-9AE9-E017B223D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0E743-60C1-78D6-50BD-95CABE263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B581C-F316-0847-BEF7-EBB3C9523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198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5C038-B9B9-F077-4079-698B35B85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34A0C0-45F6-A499-7618-9DE1997573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E40BA5-0E6B-182A-11D9-FAEF9CAA7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9EF0AC-E8FA-105E-5607-A41F3B88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8AD6E-2767-4844-8254-A7D85BFD195A}" type="datetimeFigureOut">
              <a:rPr lang="en-US" smtClean="0"/>
              <a:t>7/28/25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D4A368-4EE8-A16B-3497-FA91999E9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15E7CB-F88F-6792-D1A7-E268B2184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B581C-F316-0847-BEF7-EBB3C9523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5918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DB4783-ADB0-89A0-B929-44050E9CE5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73CAA1-8927-DB5F-A9CA-7DDB7419E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A6C133-5AE1-48DA-ACB8-C06854278A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28AD6E-2767-4844-8254-A7D85BFD195A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57C14-68F2-FC55-AD7C-1AEA54959C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812016-1B49-A191-8107-55F255E6D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1B581C-F316-0847-BEF7-EBB3C9523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953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eg"/><Relationship Id="rId5" Type="http://schemas.openxmlformats.org/officeDocument/2006/relationships/image" Target="../media/image41.png"/><Relationship Id="rId4" Type="http://schemas.openxmlformats.org/officeDocument/2006/relationships/image" Target="../media/image4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jpeg"/><Relationship Id="rId13" Type="http://schemas.openxmlformats.org/officeDocument/2006/relationships/image" Target="../media/image39.jpeg"/><Relationship Id="rId3" Type="http://schemas.openxmlformats.org/officeDocument/2006/relationships/image" Target="../media/image45.jpeg"/><Relationship Id="rId7" Type="http://schemas.openxmlformats.org/officeDocument/2006/relationships/image" Target="../media/image49.jpeg"/><Relationship Id="rId12" Type="http://schemas.openxmlformats.org/officeDocument/2006/relationships/image" Target="../media/image54.jpe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57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11" Type="http://schemas.openxmlformats.org/officeDocument/2006/relationships/image" Target="../media/image53.jpeg"/><Relationship Id="rId5" Type="http://schemas.openxmlformats.org/officeDocument/2006/relationships/image" Target="../media/image47.png"/><Relationship Id="rId1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jpeg"/><Relationship Id="rId14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1.jpe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jpeg"/><Relationship Id="rId3" Type="http://schemas.openxmlformats.org/officeDocument/2006/relationships/image" Target="../media/image71.jpeg"/><Relationship Id="rId7" Type="http://schemas.openxmlformats.org/officeDocument/2006/relationships/image" Target="../media/image7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jpeg"/><Relationship Id="rId11" Type="http://schemas.openxmlformats.org/officeDocument/2006/relationships/image" Target="../media/image79.jpeg"/><Relationship Id="rId5" Type="http://schemas.openxmlformats.org/officeDocument/2006/relationships/image" Target="../media/image73.jpeg"/><Relationship Id="rId10" Type="http://schemas.openxmlformats.org/officeDocument/2006/relationships/image" Target="../media/image78.png"/><Relationship Id="rId4" Type="http://schemas.openxmlformats.org/officeDocument/2006/relationships/image" Target="../media/image72.jpeg"/><Relationship Id="rId9" Type="http://schemas.openxmlformats.org/officeDocument/2006/relationships/image" Target="../media/image7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gif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jpeg"/><Relationship Id="rId4" Type="http://schemas.openxmlformats.org/officeDocument/2006/relationships/image" Target="../media/image9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eg"/><Relationship Id="rId4" Type="http://schemas.openxmlformats.org/officeDocument/2006/relationships/image" Target="../media/image9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jpeg"/><Relationship Id="rId5" Type="http://schemas.openxmlformats.org/officeDocument/2006/relationships/image" Target="../media/image41.png"/><Relationship Id="rId4" Type="http://schemas.openxmlformats.org/officeDocument/2006/relationships/image" Target="../media/image11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gif"/><Relationship Id="rId5" Type="http://schemas.openxmlformats.org/officeDocument/2006/relationships/image" Target="../media/image4.pn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.png"/><Relationship Id="rId7" Type="http://schemas.openxmlformats.org/officeDocument/2006/relationships/image" Target="../media/image24.jpeg"/><Relationship Id="rId12" Type="http://schemas.openxmlformats.org/officeDocument/2006/relationships/image" Target="../media/image2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jpe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21.jpeg"/><Relationship Id="rId9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jpeg"/><Relationship Id="rId4" Type="http://schemas.openxmlformats.org/officeDocument/2006/relationships/image" Target="../media/image31.png"/><Relationship Id="rId9" Type="http://schemas.openxmlformats.org/officeDocument/2006/relationships/image" Target="../media/image3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ral reef in the ocean&#10;&#10;AI-generated content may be incorrect.">
            <a:extLst>
              <a:ext uri="{FF2B5EF4-FFF2-40B4-BE49-F238E27FC236}">
                <a16:creationId xmlns:a16="http://schemas.microsoft.com/office/drawing/2014/main" id="{74D6D901-A352-45A6-43D8-3CA6F9D39C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08128-61B5-1E29-C955-387A40201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7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Climate change and the future of marine seascapes in the Anthropocene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284B8-654D-755D-6AF3-92B46CD6B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Dr George Roff </a:t>
            </a:r>
          </a:p>
          <a:p>
            <a:pPr algn="l"/>
            <a:r>
              <a:rPr lang="en-US" sz="20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(25</a:t>
            </a:r>
            <a:r>
              <a:rPr lang="en-US" sz="2000" baseline="300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</a:t>
            </a:r>
            <a:r>
              <a:rPr lang="en-US" sz="20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July 2025)</a:t>
            </a:r>
          </a:p>
          <a:p>
            <a:pPr algn="l"/>
            <a:r>
              <a:rPr lang="en-US" sz="20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Curtin University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53628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0BB5B-8B17-B1A0-A15C-8450F92D28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CDA69D75-A186-4987-F957-2439DC8B40ED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86F9CF-CACF-6F19-AE51-BC8654A01D87}"/>
              </a:ext>
            </a:extLst>
          </p:cNvPr>
          <p:cNvSpPr txBox="1"/>
          <p:nvPr/>
        </p:nvSpPr>
        <p:spPr>
          <a:xfrm>
            <a:off x="220474" y="149194"/>
            <a:ext cx="498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Research background &amp; timeline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B94F39-D497-6F9C-7B60-1A226E4BD5FE}"/>
              </a:ext>
            </a:extLst>
          </p:cNvPr>
          <p:cNvSpPr/>
          <p:nvPr/>
        </p:nvSpPr>
        <p:spPr>
          <a:xfrm>
            <a:off x="3323698" y="915155"/>
            <a:ext cx="1861320" cy="142998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D8C7CEE-DA6C-78A1-4951-FCE3A14AE921}"/>
              </a:ext>
            </a:extLst>
          </p:cNvPr>
          <p:cNvSpPr/>
          <p:nvPr/>
        </p:nvSpPr>
        <p:spPr>
          <a:xfrm>
            <a:off x="1198363" y="915158"/>
            <a:ext cx="1534086" cy="14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03A22C4-95F4-E850-78FD-33C25A12594F}"/>
              </a:ext>
            </a:extLst>
          </p:cNvPr>
          <p:cNvSpPr/>
          <p:nvPr/>
        </p:nvSpPr>
        <p:spPr>
          <a:xfrm>
            <a:off x="2744325" y="915658"/>
            <a:ext cx="579806" cy="142998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4C5ECBB-473B-2F40-B46A-6EA12A2FDD2D}"/>
              </a:ext>
            </a:extLst>
          </p:cNvPr>
          <p:cNvSpPr/>
          <p:nvPr/>
        </p:nvSpPr>
        <p:spPr>
          <a:xfrm>
            <a:off x="5185018" y="915547"/>
            <a:ext cx="2214444" cy="14299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2522B08-3074-51C3-26FC-3134AF5225E2}"/>
              </a:ext>
            </a:extLst>
          </p:cNvPr>
          <p:cNvSpPr/>
          <p:nvPr/>
        </p:nvSpPr>
        <p:spPr>
          <a:xfrm>
            <a:off x="9597542" y="915119"/>
            <a:ext cx="1902437" cy="137535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91A0295-ADFB-404A-E28D-B76FBB9603BE}"/>
              </a:ext>
            </a:extLst>
          </p:cNvPr>
          <p:cNvSpPr/>
          <p:nvPr/>
        </p:nvSpPr>
        <p:spPr>
          <a:xfrm>
            <a:off x="7399462" y="915547"/>
            <a:ext cx="2190560" cy="142998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E9B316-9804-EDFD-CB05-5BC8DB4D4836}"/>
              </a:ext>
            </a:extLst>
          </p:cNvPr>
          <p:cNvSpPr txBox="1"/>
          <p:nvPr/>
        </p:nvSpPr>
        <p:spPr>
          <a:xfrm>
            <a:off x="9680114" y="1123690"/>
            <a:ext cx="25554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Senior Scientist (CSIRO/SCU)</a:t>
            </a:r>
          </a:p>
          <a:p>
            <a:r>
              <a:rPr lang="en-AU" sz="1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Reef restoration</a:t>
            </a:r>
          </a:p>
          <a:p>
            <a:r>
              <a:rPr lang="en-AU" sz="1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Indo-Pacific</a:t>
            </a:r>
          </a:p>
        </p:txBody>
      </p:sp>
      <p:pic>
        <p:nvPicPr>
          <p:cNvPr id="31" name="Picture 4" descr="CSIRO | CASE STUDIES | Pacific Teck Limited">
            <a:extLst>
              <a:ext uri="{FF2B5EF4-FFF2-40B4-BE49-F238E27FC236}">
                <a16:creationId xmlns:a16="http://schemas.microsoft.com/office/drawing/2014/main" id="{A73B6CBD-6F73-618B-0545-FE88282B5D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864580" y="3693285"/>
            <a:ext cx="974449" cy="96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961DF14-CC85-9DF4-B117-E7FBE0CD6E01}"/>
              </a:ext>
            </a:extLst>
          </p:cNvPr>
          <p:cNvSpPr txBox="1"/>
          <p:nvPr/>
        </p:nvSpPr>
        <p:spPr>
          <a:xfrm>
            <a:off x="326083" y="1416077"/>
            <a:ext cx="22621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Applied research</a:t>
            </a:r>
          </a:p>
          <a:p>
            <a:endParaRPr lang="en-US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ED1F04-14D9-C1F2-6CD2-EA09D420FA12}"/>
              </a:ext>
            </a:extLst>
          </p:cNvPr>
          <p:cNvSpPr txBox="1"/>
          <p:nvPr/>
        </p:nvSpPr>
        <p:spPr>
          <a:xfrm>
            <a:off x="265014" y="1893131"/>
            <a:ext cx="4402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Identifying spawning windows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Mass-scale culture of coral larvae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Upscaling larval releases for restoration</a:t>
            </a:r>
          </a:p>
        </p:txBody>
      </p:sp>
      <p:pic>
        <p:nvPicPr>
          <p:cNvPr id="15362" name="Picture 2" descr="Blackboard Learn">
            <a:extLst>
              <a:ext uri="{FF2B5EF4-FFF2-40B4-BE49-F238E27FC236}">
                <a16:creationId xmlns:a16="http://schemas.microsoft.com/office/drawing/2014/main" id="{4B700469-6C01-4563-712C-772688DA7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55931" y="4934883"/>
            <a:ext cx="1591748" cy="159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Reef Restoration and Adaptation Program ...">
            <a:extLst>
              <a:ext uri="{FF2B5EF4-FFF2-40B4-BE49-F238E27FC236}">
                <a16:creationId xmlns:a16="http://schemas.microsoft.com/office/drawing/2014/main" id="{CB399BD8-BC5D-FD17-FAF0-480AD22FA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1629" y="2598631"/>
            <a:ext cx="3533229" cy="60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Coral Spawning 2022 (Jan-Jun) - Marine ...">
            <a:extLst>
              <a:ext uri="{FF2B5EF4-FFF2-40B4-BE49-F238E27FC236}">
                <a16:creationId xmlns:a16="http://schemas.microsoft.com/office/drawing/2014/main" id="{74616474-2CC7-519F-1421-9FE23F979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071" y="3148950"/>
            <a:ext cx="4163819" cy="311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 descr="A boat in the water&#10;&#10;AI-generated content may be incorrect.">
            <a:extLst>
              <a:ext uri="{FF2B5EF4-FFF2-40B4-BE49-F238E27FC236}">
                <a16:creationId xmlns:a16="http://schemas.microsoft.com/office/drawing/2014/main" id="{59E0E21B-1EAD-7AA2-8D54-EFC4D822C17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87739" y="2148833"/>
            <a:ext cx="5807118" cy="4355338"/>
          </a:xfrm>
          <a:prstGeom prst="rect">
            <a:avLst/>
          </a:prstGeom>
        </p:spPr>
      </p:pic>
      <p:pic>
        <p:nvPicPr>
          <p:cNvPr id="44" name="Picture 43" descr="A device under water with red powder&#10;&#10;AI-generated content may be incorrect.">
            <a:extLst>
              <a:ext uri="{FF2B5EF4-FFF2-40B4-BE49-F238E27FC236}">
                <a16:creationId xmlns:a16="http://schemas.microsoft.com/office/drawing/2014/main" id="{0EAA6097-E63C-0330-D2A2-E38FDD89B1C8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34043" y="2148441"/>
            <a:ext cx="5807117" cy="435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9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528E0D-076B-C9E6-11F8-92056D839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BED8D653-98BB-D517-8E92-CDA190C3ED17}"/>
              </a:ext>
            </a:extLst>
          </p:cNvPr>
          <p:cNvGrpSpPr/>
          <p:nvPr/>
        </p:nvGrpSpPr>
        <p:grpSpPr>
          <a:xfrm>
            <a:off x="18158281" y="8669730"/>
            <a:ext cx="5488351" cy="3752588"/>
            <a:chOff x="5781862" y="2774450"/>
            <a:chExt cx="5488351" cy="3752588"/>
          </a:xfrm>
        </p:grpSpPr>
        <p:pic>
          <p:nvPicPr>
            <p:cNvPr id="33" name="Picture 32" descr="A close-up of a book cover&#10;&#10;AI-generated content may be incorrect.">
              <a:extLst>
                <a:ext uri="{FF2B5EF4-FFF2-40B4-BE49-F238E27FC236}">
                  <a16:creationId xmlns:a16="http://schemas.microsoft.com/office/drawing/2014/main" id="{FDE43CAA-0E19-2750-AF58-550CA28EEA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81862" y="2774451"/>
              <a:ext cx="2653299" cy="3752587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35" name="Picture 34" descr="A diagram of a tent&#10;&#10;AI-generated content may be incorrect.">
              <a:extLst>
                <a:ext uri="{FF2B5EF4-FFF2-40B4-BE49-F238E27FC236}">
                  <a16:creationId xmlns:a16="http://schemas.microsoft.com/office/drawing/2014/main" id="{CDFDA509-65FE-7656-4688-4625A8444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621846" y="2774450"/>
              <a:ext cx="2648367" cy="3752587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</p:grpSp>
      <p:pic>
        <p:nvPicPr>
          <p:cNvPr id="38" name="Picture 37" descr="A screenshot of a video call&#10;&#10;AI-generated content may be incorrect.">
            <a:extLst>
              <a:ext uri="{FF2B5EF4-FFF2-40B4-BE49-F238E27FC236}">
                <a16:creationId xmlns:a16="http://schemas.microsoft.com/office/drawing/2014/main" id="{7F8E0EE0-1420-C915-0E42-B5BF8EF5C22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69334" y="8645709"/>
            <a:ext cx="5280276" cy="3300173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B3E42219-FA0A-19DD-B870-C64FB4F42A91}"/>
              </a:ext>
            </a:extLst>
          </p:cNvPr>
          <p:cNvGrpSpPr/>
          <p:nvPr/>
        </p:nvGrpSpPr>
        <p:grpSpPr>
          <a:xfrm>
            <a:off x="12296541" y="9957466"/>
            <a:ext cx="11319762" cy="3597095"/>
            <a:chOff x="577471" y="2774450"/>
            <a:chExt cx="11319762" cy="3597095"/>
          </a:xfrm>
        </p:grpSpPr>
        <p:pic>
          <p:nvPicPr>
            <p:cNvPr id="40" name="Picture 39" descr="A group of people posing for a photo&#10;&#10;AI-generated content may be incorrect.">
              <a:extLst>
                <a:ext uri="{FF2B5EF4-FFF2-40B4-BE49-F238E27FC236}">
                  <a16:creationId xmlns:a16="http://schemas.microsoft.com/office/drawing/2014/main" id="{D5CD88CF-2B76-A262-AAA2-1BE73D3D164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26061" y="2774450"/>
              <a:ext cx="5371172" cy="3580781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51" name="Picture 50" descr="A group of people in a room&#10;&#10;AI-generated content may be incorrect.">
              <a:extLst>
                <a:ext uri="{FF2B5EF4-FFF2-40B4-BE49-F238E27FC236}">
                  <a16:creationId xmlns:a16="http://schemas.microsoft.com/office/drawing/2014/main" id="{EEC5A18F-8490-84CE-89CE-0D30781685C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7471" y="2790764"/>
              <a:ext cx="5830379" cy="3580781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</p:grpSp>
      <p:pic>
        <p:nvPicPr>
          <p:cNvPr id="54" name="Picture 4" descr="CSIRO | CASE STUDIES | Pacific Teck Limited">
            <a:extLst>
              <a:ext uri="{FF2B5EF4-FFF2-40B4-BE49-F238E27FC236}">
                <a16:creationId xmlns:a16="http://schemas.microsoft.com/office/drawing/2014/main" id="{4A248D18-3A4B-F602-C91C-E346421B6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198944" y="3751960"/>
            <a:ext cx="1612012" cy="1604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Maldives Marine Research Institute">
            <a:extLst>
              <a:ext uri="{FF2B5EF4-FFF2-40B4-BE49-F238E27FC236}">
                <a16:creationId xmlns:a16="http://schemas.microsoft.com/office/drawing/2014/main" id="{3C5FAB61-5A6C-0FE3-7DA4-72B90CE28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03673" y="1728334"/>
            <a:ext cx="1849530" cy="1849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Message Stick – Indigenous Business">
            <a:extLst>
              <a:ext uri="{FF2B5EF4-FFF2-40B4-BE49-F238E27FC236}">
                <a16:creationId xmlns:a16="http://schemas.microsoft.com/office/drawing/2014/main" id="{CF127E9C-13FE-41F6-8A31-72F58312C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198944" y="5692129"/>
            <a:ext cx="1660580" cy="1175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2C1E54C9-FCE4-60BF-BA56-D6740B0F017A}"/>
              </a:ext>
            </a:extLst>
          </p:cNvPr>
          <p:cNvGrpSpPr/>
          <p:nvPr/>
        </p:nvGrpSpPr>
        <p:grpSpPr>
          <a:xfrm>
            <a:off x="22395252" y="1851977"/>
            <a:ext cx="7944503" cy="4679467"/>
            <a:chOff x="2970283" y="1631684"/>
            <a:chExt cx="7021960" cy="4177725"/>
          </a:xfrm>
        </p:grpSpPr>
        <p:pic>
          <p:nvPicPr>
            <p:cNvPr id="58" name="Picture 57" descr="A group of people standing around a blue tank&#10;&#10;Description automatically generated">
              <a:extLst>
                <a:ext uri="{FF2B5EF4-FFF2-40B4-BE49-F238E27FC236}">
                  <a16:creationId xmlns:a16="http://schemas.microsoft.com/office/drawing/2014/main" id="{888EEC20-1406-9683-0246-281944BE4E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970283" y="1634857"/>
              <a:ext cx="4338812" cy="4174552"/>
            </a:xfrm>
            <a:prstGeom prst="rect">
              <a:avLst/>
            </a:prstGeom>
          </p:spPr>
        </p:pic>
        <p:pic>
          <p:nvPicPr>
            <p:cNvPr id="59" name="Picture 58" descr="People on a floating platform in the water&#10;&#10;Description automatically generated">
              <a:extLst>
                <a:ext uri="{FF2B5EF4-FFF2-40B4-BE49-F238E27FC236}">
                  <a16:creationId xmlns:a16="http://schemas.microsoft.com/office/drawing/2014/main" id="{F4A39EF8-2908-3BC8-295C-97FEEE856A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309095" y="1631684"/>
              <a:ext cx="2683148" cy="4174551"/>
            </a:xfrm>
            <a:prstGeom prst="rect">
              <a:avLst/>
            </a:prstGeom>
          </p:spPr>
        </p:pic>
      </p:grpSp>
      <p:sp>
        <p:nvSpPr>
          <p:cNvPr id="67" name="Rectangle 66">
            <a:extLst>
              <a:ext uri="{FF2B5EF4-FFF2-40B4-BE49-F238E27FC236}">
                <a16:creationId xmlns:a16="http://schemas.microsoft.com/office/drawing/2014/main" id="{EF09597F-0262-77DF-5642-044F653340AC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B0B8E9B-1840-0F08-BD08-67F5602E8D2C}"/>
              </a:ext>
            </a:extLst>
          </p:cNvPr>
          <p:cNvSpPr txBox="1"/>
          <p:nvPr/>
        </p:nvSpPr>
        <p:spPr>
          <a:xfrm>
            <a:off x="220474" y="149194"/>
            <a:ext cx="498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Research background &amp; timeline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46E28E-6E9C-8636-7C8A-ED6536AA39B8}"/>
              </a:ext>
            </a:extLst>
          </p:cNvPr>
          <p:cNvSpPr/>
          <p:nvPr/>
        </p:nvSpPr>
        <p:spPr>
          <a:xfrm>
            <a:off x="3323698" y="915155"/>
            <a:ext cx="1861320" cy="142998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2768190-F86A-8F88-55FF-65FF3568BEB6}"/>
              </a:ext>
            </a:extLst>
          </p:cNvPr>
          <p:cNvSpPr/>
          <p:nvPr/>
        </p:nvSpPr>
        <p:spPr>
          <a:xfrm>
            <a:off x="1198363" y="915158"/>
            <a:ext cx="1534086" cy="14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768E593-6F46-F7FD-6352-D2BAA21505C0}"/>
              </a:ext>
            </a:extLst>
          </p:cNvPr>
          <p:cNvSpPr/>
          <p:nvPr/>
        </p:nvSpPr>
        <p:spPr>
          <a:xfrm>
            <a:off x="2744325" y="915658"/>
            <a:ext cx="579806" cy="142998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494808B-524E-F3BB-8166-F4A89383DC7F}"/>
              </a:ext>
            </a:extLst>
          </p:cNvPr>
          <p:cNvSpPr/>
          <p:nvPr/>
        </p:nvSpPr>
        <p:spPr>
          <a:xfrm>
            <a:off x="5185018" y="915547"/>
            <a:ext cx="2214444" cy="14299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95DFBC04-ED36-31F5-6E8B-B5743796AA57}"/>
              </a:ext>
            </a:extLst>
          </p:cNvPr>
          <p:cNvSpPr/>
          <p:nvPr/>
        </p:nvSpPr>
        <p:spPr>
          <a:xfrm>
            <a:off x="9597542" y="915119"/>
            <a:ext cx="1902437" cy="137535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0F89AD00-3C79-7EF7-0283-153F58D187FC}"/>
              </a:ext>
            </a:extLst>
          </p:cNvPr>
          <p:cNvSpPr/>
          <p:nvPr/>
        </p:nvSpPr>
        <p:spPr>
          <a:xfrm>
            <a:off x="7399462" y="915547"/>
            <a:ext cx="2190560" cy="142998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6618C3-865D-2419-CAEC-85D2A5813BC9}"/>
              </a:ext>
            </a:extLst>
          </p:cNvPr>
          <p:cNvSpPr txBox="1"/>
          <p:nvPr/>
        </p:nvSpPr>
        <p:spPr>
          <a:xfrm>
            <a:off x="9680114" y="1123690"/>
            <a:ext cx="25554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Senior Scientist (CSIRO/SCU)</a:t>
            </a:r>
          </a:p>
          <a:p>
            <a:r>
              <a:rPr lang="en-AU" sz="1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Reef restoration</a:t>
            </a:r>
          </a:p>
          <a:p>
            <a:r>
              <a:rPr lang="en-AU" sz="1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Indo-Pacific</a:t>
            </a:r>
          </a:p>
        </p:txBody>
      </p:sp>
      <p:pic>
        <p:nvPicPr>
          <p:cNvPr id="31" name="Picture 4" descr="CSIRO | CASE STUDIES | Pacific Teck Limited">
            <a:extLst>
              <a:ext uri="{FF2B5EF4-FFF2-40B4-BE49-F238E27FC236}">
                <a16:creationId xmlns:a16="http://schemas.microsoft.com/office/drawing/2014/main" id="{D313465E-D4A7-C44B-626B-7B81A5FA72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957815" y="2234498"/>
            <a:ext cx="974449" cy="96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78BF006-6D12-C8F1-B193-760516BCB81E}"/>
              </a:ext>
            </a:extLst>
          </p:cNvPr>
          <p:cNvSpPr txBox="1"/>
          <p:nvPr/>
        </p:nvSpPr>
        <p:spPr>
          <a:xfrm>
            <a:off x="326083" y="1416077"/>
            <a:ext cx="22878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Applied research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modelling</a:t>
            </a:r>
          </a:p>
          <a:p>
            <a:endParaRPr lang="en-US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97BE290-7CFE-BFA6-3F55-4611356CF64D}"/>
              </a:ext>
            </a:extLst>
          </p:cNvPr>
          <p:cNvGrpSpPr/>
          <p:nvPr/>
        </p:nvGrpSpPr>
        <p:grpSpPr>
          <a:xfrm>
            <a:off x="267538" y="2412194"/>
            <a:ext cx="7024432" cy="3898922"/>
            <a:chOff x="267538" y="2412194"/>
            <a:chExt cx="7024432" cy="3898922"/>
          </a:xfrm>
        </p:grpSpPr>
        <p:pic>
          <p:nvPicPr>
            <p:cNvPr id="7" name="Picture 6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84049FE5-6B64-3812-B0D9-07460C0B5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1426" y="2824400"/>
              <a:ext cx="6950544" cy="3486716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D3C8096-6E10-FE42-502B-8D978AA7857D}"/>
                </a:ext>
              </a:extLst>
            </p:cNvPr>
            <p:cNvSpPr txBox="1"/>
            <p:nvPr/>
          </p:nvSpPr>
          <p:spPr>
            <a:xfrm>
              <a:off x="267538" y="2412194"/>
              <a:ext cx="26725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 package development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6D6EF66-E0EE-E946-5F60-AE2115881AF9}"/>
              </a:ext>
            </a:extLst>
          </p:cNvPr>
          <p:cNvGrpSpPr/>
          <p:nvPr/>
        </p:nvGrpSpPr>
        <p:grpSpPr>
          <a:xfrm>
            <a:off x="3386396" y="1728334"/>
            <a:ext cx="6046192" cy="4268329"/>
            <a:chOff x="3386396" y="1728334"/>
            <a:chExt cx="6046192" cy="4268329"/>
          </a:xfrm>
        </p:grpSpPr>
        <p:pic>
          <p:nvPicPr>
            <p:cNvPr id="3" name="Picture 2" descr="A diagram of a sea&#10;&#10;AI-generated content may be incorrect.">
              <a:extLst>
                <a:ext uri="{FF2B5EF4-FFF2-40B4-BE49-F238E27FC236}">
                  <a16:creationId xmlns:a16="http://schemas.microsoft.com/office/drawing/2014/main" id="{D83C718B-42C0-AF17-8D06-1B29E043E4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386396" y="2097666"/>
              <a:ext cx="6046192" cy="3898997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621C9B3-FE46-062F-94C6-BDB7AA6E0270}"/>
                </a:ext>
              </a:extLst>
            </p:cNvPr>
            <p:cNvSpPr txBox="1"/>
            <p:nvPr/>
          </p:nvSpPr>
          <p:spPr>
            <a:xfrm>
              <a:off x="4939800" y="1728334"/>
              <a:ext cx="20473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‘coralseed’ model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E7C64FF-301B-2B91-90C7-37D74507D585}"/>
              </a:ext>
            </a:extLst>
          </p:cNvPr>
          <p:cNvGrpSpPr/>
          <p:nvPr/>
        </p:nvGrpSpPr>
        <p:grpSpPr>
          <a:xfrm>
            <a:off x="5540400" y="1127814"/>
            <a:ext cx="4087436" cy="5428791"/>
            <a:chOff x="6563121" y="1154277"/>
            <a:chExt cx="4087436" cy="54287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F238984-3DD3-F5B3-B236-8DB35A82D2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63121" y="1596396"/>
              <a:ext cx="4087436" cy="4986672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9F74A9-2A2A-3C5F-381D-FEEE9EFAA91A}"/>
                </a:ext>
              </a:extLst>
            </p:cNvPr>
            <p:cNvSpPr txBox="1"/>
            <p:nvPr/>
          </p:nvSpPr>
          <p:spPr>
            <a:xfrm>
              <a:off x="6786156" y="1154277"/>
              <a:ext cx="2454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Decision support tools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9494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93825D-29EB-5997-B8B9-40799A2765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6C26EA96-D3AB-034C-2911-C514194ED448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AC80BBFC-DA2E-EC5B-FFF9-0D6D17C288E1}"/>
              </a:ext>
            </a:extLst>
          </p:cNvPr>
          <p:cNvSpPr txBox="1"/>
          <p:nvPr/>
        </p:nvSpPr>
        <p:spPr>
          <a:xfrm>
            <a:off x="220474" y="149194"/>
            <a:ext cx="498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Research background &amp; timeline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124A5ED-2FF0-D852-C5AA-35A53D8A0BCB}"/>
              </a:ext>
            </a:extLst>
          </p:cNvPr>
          <p:cNvSpPr/>
          <p:nvPr/>
        </p:nvSpPr>
        <p:spPr>
          <a:xfrm>
            <a:off x="3323698" y="915155"/>
            <a:ext cx="1861320" cy="142998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2DE307F-FC09-B474-1CFF-BF4B01CBE3E9}"/>
              </a:ext>
            </a:extLst>
          </p:cNvPr>
          <p:cNvSpPr/>
          <p:nvPr/>
        </p:nvSpPr>
        <p:spPr>
          <a:xfrm>
            <a:off x="1198363" y="915158"/>
            <a:ext cx="1534086" cy="14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2CA69890-F850-CAEC-4727-DB5B96EE84A6}"/>
              </a:ext>
            </a:extLst>
          </p:cNvPr>
          <p:cNvSpPr/>
          <p:nvPr/>
        </p:nvSpPr>
        <p:spPr>
          <a:xfrm>
            <a:off x="2744325" y="915658"/>
            <a:ext cx="579806" cy="142998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178E645-7F13-9936-C16A-F9CE7E680B1E}"/>
              </a:ext>
            </a:extLst>
          </p:cNvPr>
          <p:cNvSpPr/>
          <p:nvPr/>
        </p:nvSpPr>
        <p:spPr>
          <a:xfrm>
            <a:off x="5185018" y="915547"/>
            <a:ext cx="2214444" cy="14299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D680036-1161-9000-2ED9-F7265AF35741}"/>
              </a:ext>
            </a:extLst>
          </p:cNvPr>
          <p:cNvSpPr/>
          <p:nvPr/>
        </p:nvSpPr>
        <p:spPr>
          <a:xfrm>
            <a:off x="9597542" y="915119"/>
            <a:ext cx="1902437" cy="137535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4FC71320-8DF3-11E9-EAD4-B90A1C42E70B}"/>
              </a:ext>
            </a:extLst>
          </p:cNvPr>
          <p:cNvSpPr/>
          <p:nvPr/>
        </p:nvSpPr>
        <p:spPr>
          <a:xfrm>
            <a:off x="7399462" y="915547"/>
            <a:ext cx="2190560" cy="142998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CE5511B-C341-B282-3A9F-8E2AA06285DE}"/>
              </a:ext>
            </a:extLst>
          </p:cNvPr>
          <p:cNvSpPr txBox="1"/>
          <p:nvPr/>
        </p:nvSpPr>
        <p:spPr>
          <a:xfrm>
            <a:off x="9680114" y="1123690"/>
            <a:ext cx="25554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Senior Scientist (CSIRO/SCU)</a:t>
            </a:r>
          </a:p>
          <a:p>
            <a:r>
              <a:rPr lang="en-AU" sz="1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Reef restoration</a:t>
            </a:r>
          </a:p>
          <a:p>
            <a:r>
              <a:rPr lang="en-AU" sz="1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Indo-Pacific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8CF3BC-661D-9370-4926-A23AE514CDCD}"/>
              </a:ext>
            </a:extLst>
          </p:cNvPr>
          <p:cNvSpPr txBox="1"/>
          <p:nvPr/>
        </p:nvSpPr>
        <p:spPr>
          <a:xfrm>
            <a:off x="326083" y="7531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2789D29-1007-E21D-953E-4596DBCAFFD4}"/>
              </a:ext>
            </a:extLst>
          </p:cNvPr>
          <p:cNvSpPr txBox="1"/>
          <p:nvPr/>
        </p:nvSpPr>
        <p:spPr>
          <a:xfrm>
            <a:off x="326083" y="1416077"/>
            <a:ext cx="23038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Applied research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modelling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Field operations</a:t>
            </a:r>
          </a:p>
          <a:p>
            <a:endParaRPr lang="en-US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89AA75-901D-81F6-6B19-780EB1A15DC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99462" y="4096152"/>
            <a:ext cx="3929929" cy="2230355"/>
          </a:xfrm>
          <a:prstGeom prst="rect">
            <a:avLst/>
          </a:prstGeom>
        </p:spPr>
      </p:pic>
      <p:pic>
        <p:nvPicPr>
          <p:cNvPr id="7" name="Picture 6" descr="Scuba divers working on a rock&#10;&#10;AI-generated content may be incorrect.">
            <a:extLst>
              <a:ext uri="{FF2B5EF4-FFF2-40B4-BE49-F238E27FC236}">
                <a16:creationId xmlns:a16="http://schemas.microsoft.com/office/drawing/2014/main" id="{51BD1598-1F23-5187-CF51-E57955B9898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9461" y="1416078"/>
            <a:ext cx="3929929" cy="2947446"/>
          </a:xfrm>
          <a:prstGeom prst="rect">
            <a:avLst/>
          </a:prstGeom>
        </p:spPr>
      </p:pic>
      <p:pic>
        <p:nvPicPr>
          <p:cNvPr id="8" name="Picture 7" descr="A person underwater with a drone flying over the surface&#10;&#10;AI-generated content may be incorrect.">
            <a:extLst>
              <a:ext uri="{FF2B5EF4-FFF2-40B4-BE49-F238E27FC236}">
                <a16:creationId xmlns:a16="http://schemas.microsoft.com/office/drawing/2014/main" id="{BCDE37C3-A272-227A-256A-9C5FD15DB78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9086" y="1416077"/>
            <a:ext cx="3407083" cy="49104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F1BC4C-82B0-CEB4-F07A-440919DE78B5}"/>
              </a:ext>
            </a:extLst>
          </p:cNvPr>
          <p:cNvSpPr txBox="1"/>
          <p:nvPr/>
        </p:nvSpPr>
        <p:spPr>
          <a:xfrm>
            <a:off x="259782" y="2789786"/>
            <a:ext cx="314060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Field lead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Marine &amp; drone ops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ADAS level 1 commercial 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     (&gt;2000hrs underwater)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CSIRO dive officer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Legislation &amp; policy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6356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AE9542-D5B7-A1DF-AC56-ED6E0A51C2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0BC4BE1D-57E3-67F2-23E8-F6A3DD23AE3D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ECEA5F76-076A-168C-CA11-0B17CCFD51C8}"/>
              </a:ext>
            </a:extLst>
          </p:cNvPr>
          <p:cNvSpPr txBox="1"/>
          <p:nvPr/>
        </p:nvSpPr>
        <p:spPr>
          <a:xfrm>
            <a:off x="220474" y="149194"/>
            <a:ext cx="498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Research background &amp; timeline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1349895-5A0A-B2F5-07ED-FD2B7F224648}"/>
              </a:ext>
            </a:extLst>
          </p:cNvPr>
          <p:cNvSpPr/>
          <p:nvPr/>
        </p:nvSpPr>
        <p:spPr>
          <a:xfrm>
            <a:off x="3323698" y="915155"/>
            <a:ext cx="1861320" cy="142998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8773C1-4C99-39D6-781B-83C1F9A70D42}"/>
              </a:ext>
            </a:extLst>
          </p:cNvPr>
          <p:cNvSpPr/>
          <p:nvPr/>
        </p:nvSpPr>
        <p:spPr>
          <a:xfrm>
            <a:off x="1198363" y="915158"/>
            <a:ext cx="1534086" cy="14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ACCC5C4C-F08E-0BBA-4B39-15AEFF7B8790}"/>
              </a:ext>
            </a:extLst>
          </p:cNvPr>
          <p:cNvSpPr/>
          <p:nvPr/>
        </p:nvSpPr>
        <p:spPr>
          <a:xfrm>
            <a:off x="2744325" y="915658"/>
            <a:ext cx="579806" cy="142998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81EF0B35-AFAC-C4C6-51CA-43DE129CFEB1}"/>
              </a:ext>
            </a:extLst>
          </p:cNvPr>
          <p:cNvSpPr/>
          <p:nvPr/>
        </p:nvSpPr>
        <p:spPr>
          <a:xfrm>
            <a:off x="5185018" y="915547"/>
            <a:ext cx="2214444" cy="14299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2F5CD2B-8468-FE02-C13A-2AA5D9495881}"/>
              </a:ext>
            </a:extLst>
          </p:cNvPr>
          <p:cNvSpPr/>
          <p:nvPr/>
        </p:nvSpPr>
        <p:spPr>
          <a:xfrm>
            <a:off x="9597542" y="915119"/>
            <a:ext cx="1902437" cy="137535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ADA95A0-2CB1-95D3-554C-DEDEF051B163}"/>
              </a:ext>
            </a:extLst>
          </p:cNvPr>
          <p:cNvSpPr/>
          <p:nvPr/>
        </p:nvSpPr>
        <p:spPr>
          <a:xfrm>
            <a:off x="7399462" y="915547"/>
            <a:ext cx="2190560" cy="142998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640BF2C-97AC-65D8-7F4C-77CEAED0FA38}"/>
              </a:ext>
            </a:extLst>
          </p:cNvPr>
          <p:cNvSpPr txBox="1"/>
          <p:nvPr/>
        </p:nvSpPr>
        <p:spPr>
          <a:xfrm>
            <a:off x="9680114" y="1123690"/>
            <a:ext cx="25554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Senior Scientist (CSIRO/SCU)</a:t>
            </a:r>
          </a:p>
          <a:p>
            <a:r>
              <a:rPr lang="en-AU" sz="1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Reef restoration</a:t>
            </a:r>
          </a:p>
          <a:p>
            <a:r>
              <a:rPr lang="en-AU" sz="1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Indo-Pacific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A0B98AC-8806-69DE-18FA-984150AF8BF2}"/>
              </a:ext>
            </a:extLst>
          </p:cNvPr>
          <p:cNvSpPr txBox="1"/>
          <p:nvPr/>
        </p:nvSpPr>
        <p:spPr>
          <a:xfrm>
            <a:off x="326083" y="7531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309158-EF9C-B761-06DD-6686D2B604A9}"/>
              </a:ext>
            </a:extLst>
          </p:cNvPr>
          <p:cNvSpPr txBox="1"/>
          <p:nvPr/>
        </p:nvSpPr>
        <p:spPr>
          <a:xfrm>
            <a:off x="326083" y="1416077"/>
            <a:ext cx="287296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Applied research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modelling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Field operations</a:t>
            </a:r>
          </a:p>
          <a:p>
            <a:pPr marL="342900" indent="-342900">
              <a:buFontTx/>
              <a:buAutoNum type="arabicPeriod"/>
            </a:pP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Teaching and outreach</a:t>
            </a:r>
          </a:p>
          <a:p>
            <a:pPr marL="342900" indent="-342900">
              <a:buAutoNum type="arabicPeriod"/>
            </a:pPr>
            <a:endParaRPr lang="en-US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0B32B7A-8441-8D2B-5382-EF3EEAA271EC}"/>
              </a:ext>
            </a:extLst>
          </p:cNvPr>
          <p:cNvGrpSpPr/>
          <p:nvPr/>
        </p:nvGrpSpPr>
        <p:grpSpPr>
          <a:xfrm>
            <a:off x="213954" y="1492277"/>
            <a:ext cx="11443593" cy="5096738"/>
            <a:chOff x="213954" y="1492277"/>
            <a:chExt cx="11443593" cy="5096738"/>
          </a:xfrm>
        </p:grpSpPr>
        <p:pic>
          <p:nvPicPr>
            <p:cNvPr id="40" name="Picture 39" descr="A group of people posing for a photo&#10;&#10;AI-generated content may be incorrect.">
              <a:extLst>
                <a:ext uri="{FF2B5EF4-FFF2-40B4-BE49-F238E27FC236}">
                  <a16:creationId xmlns:a16="http://schemas.microsoft.com/office/drawing/2014/main" id="{F74F9F6C-BE21-652B-35B3-5354D97D0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4503933" y="4345320"/>
              <a:ext cx="4633006" cy="2243695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54" name="Picture 4" descr="CSIRO | CASE STUDIES | Pacific Teck Limited">
              <a:extLst>
                <a:ext uri="{FF2B5EF4-FFF2-40B4-BE49-F238E27FC236}">
                  <a16:creationId xmlns:a16="http://schemas.microsoft.com/office/drawing/2014/main" id="{DF5BE376-4988-1C1C-9A72-8BB60A3276E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653204" y="2566194"/>
              <a:ext cx="1004343" cy="999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Maldives Marine Research Institute">
              <a:extLst>
                <a:ext uri="{FF2B5EF4-FFF2-40B4-BE49-F238E27FC236}">
                  <a16:creationId xmlns:a16="http://schemas.microsoft.com/office/drawing/2014/main" id="{B9909709-1586-775B-D0CF-EAA8C76F52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96434" y="2494255"/>
              <a:ext cx="1152326" cy="11523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Message Stick – Indigenous Business">
              <a:extLst>
                <a:ext uri="{FF2B5EF4-FFF2-40B4-BE49-F238E27FC236}">
                  <a16:creationId xmlns:a16="http://schemas.microsoft.com/office/drawing/2014/main" id="{753F1494-31AB-D8A4-A9EB-F2DE28E674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0772" y="3752999"/>
              <a:ext cx="1034603" cy="7323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57" descr="A group of people standing around a blue tank&#10;&#10;Description automatically generated">
              <a:extLst>
                <a:ext uri="{FF2B5EF4-FFF2-40B4-BE49-F238E27FC236}">
                  <a16:creationId xmlns:a16="http://schemas.microsoft.com/office/drawing/2014/main" id="{7AA50B3D-08B8-0E73-ABBD-E17B1BF696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-2"/>
            <a:stretch>
              <a:fillRect/>
            </a:stretch>
          </p:blipFill>
          <p:spPr>
            <a:xfrm>
              <a:off x="213954" y="3735072"/>
              <a:ext cx="4048334" cy="2853943"/>
            </a:xfrm>
            <a:prstGeom prst="rect">
              <a:avLst/>
            </a:prstGeom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4" name="Picture 3" descr="A person looking through a microscope&#10;&#10;AI-generated content may be incorrect.">
              <a:extLst>
                <a:ext uri="{FF2B5EF4-FFF2-40B4-BE49-F238E27FC236}">
                  <a16:creationId xmlns:a16="http://schemas.microsoft.com/office/drawing/2014/main" id="{B1F1E56E-A2BD-B2A9-79AB-18A4FEA01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64368" y="1492277"/>
              <a:ext cx="1995337" cy="2660449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</p:pic>
        <p:pic>
          <p:nvPicPr>
            <p:cNvPr id="7" name="Picture 6" descr="A couple of people swimming underwater&#10;&#10;AI-generated content may be incorrect.">
              <a:extLst>
                <a:ext uri="{FF2B5EF4-FFF2-40B4-BE49-F238E27FC236}">
                  <a16:creationId xmlns:a16="http://schemas.microsoft.com/office/drawing/2014/main" id="{C48CC98B-7B2E-0591-D70F-962D0352FB1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75771" y="1492277"/>
              <a:ext cx="1771859" cy="2660449"/>
            </a:xfrm>
            <a:prstGeom prst="rect">
              <a:avLst/>
            </a:prstGeom>
            <a:noFill/>
            <a:ln>
              <a:solidFill>
                <a:schemeClr val="accent1">
                  <a:shade val="15000"/>
                </a:schemeClr>
              </a:solidFill>
            </a:ln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82FBAC9E-CD7D-4A14-26FE-85B97B13C99C}"/>
              </a:ext>
            </a:extLst>
          </p:cNvPr>
          <p:cNvSpPr txBox="1"/>
          <p:nvPr/>
        </p:nvSpPr>
        <p:spPr>
          <a:xfrm>
            <a:off x="185353" y="2678920"/>
            <a:ext cx="41299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Traditional Owner engagement (GBR)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 councils, government, </a:t>
            </a:r>
          </a:p>
          <a:p>
            <a:r>
              <a:rPr lang="en-US" dirty="0"/>
              <a:t>          school teachers (Maldives)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684878-0451-A493-6004-8E3ADE308F3E}"/>
              </a:ext>
            </a:extLst>
          </p:cNvPr>
          <p:cNvGrpSpPr/>
          <p:nvPr/>
        </p:nvGrpSpPr>
        <p:grpSpPr>
          <a:xfrm>
            <a:off x="4102683" y="1140081"/>
            <a:ext cx="7718034" cy="5514354"/>
            <a:chOff x="12934950" y="1123690"/>
            <a:chExt cx="5962650" cy="434347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C0B5496-BEB7-DC4F-8FB5-13D88425969F}"/>
                </a:ext>
              </a:extLst>
            </p:cNvPr>
            <p:cNvSpPr/>
            <p:nvPr/>
          </p:nvSpPr>
          <p:spPr>
            <a:xfrm>
              <a:off x="12934950" y="1123690"/>
              <a:ext cx="5962650" cy="4343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40A85D1-685A-C1C8-8460-6E52E81B9B02}"/>
                </a:ext>
              </a:extLst>
            </p:cNvPr>
            <p:cNvGrpSpPr/>
            <p:nvPr/>
          </p:nvGrpSpPr>
          <p:grpSpPr>
            <a:xfrm>
              <a:off x="13165680" y="1389313"/>
              <a:ext cx="5488351" cy="3752588"/>
              <a:chOff x="5781862" y="2774450"/>
              <a:chExt cx="5488351" cy="3752588"/>
            </a:xfrm>
          </p:grpSpPr>
          <p:pic>
            <p:nvPicPr>
              <p:cNvPr id="26" name="Picture 25" descr="A close-up of a book cover&#10;&#10;AI-generated content may be incorrect.">
                <a:extLst>
                  <a:ext uri="{FF2B5EF4-FFF2-40B4-BE49-F238E27FC236}">
                    <a16:creationId xmlns:a16="http://schemas.microsoft.com/office/drawing/2014/main" id="{4549726A-1177-540D-D13E-39DF0D68A4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781862" y="2774451"/>
                <a:ext cx="2653299" cy="3752587"/>
              </a:xfrm>
              <a:prstGeom prst="rect">
                <a:avLst/>
              </a:prstGeom>
              <a:ln>
                <a:solidFill>
                  <a:schemeClr val="accent1">
                    <a:shade val="15000"/>
                  </a:schemeClr>
                </a:solidFill>
              </a:ln>
            </p:spPr>
          </p:pic>
          <p:pic>
            <p:nvPicPr>
              <p:cNvPr id="27" name="Picture 26" descr="A diagram of a tent&#10;&#10;AI-generated content may be incorrect.">
                <a:extLst>
                  <a:ext uri="{FF2B5EF4-FFF2-40B4-BE49-F238E27FC236}">
                    <a16:creationId xmlns:a16="http://schemas.microsoft.com/office/drawing/2014/main" id="{92B3D907-59F8-E529-4ECA-551654D411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621846" y="2774450"/>
                <a:ext cx="2648367" cy="3752587"/>
              </a:xfrm>
              <a:prstGeom prst="rect">
                <a:avLst/>
              </a:prstGeom>
              <a:ln>
                <a:solidFill>
                  <a:schemeClr val="accent1">
                    <a:shade val="15000"/>
                  </a:schemeClr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236701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34AB12-B13E-19C4-2146-CFADEEC10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851664-DCBD-C04F-8CCB-6A306C540F1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86" y="860956"/>
            <a:ext cx="11617777" cy="933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C975A9-997A-257E-7856-7E99E8510808}"/>
              </a:ext>
            </a:extLst>
          </p:cNvPr>
          <p:cNvSpPr txBox="1"/>
          <p:nvPr/>
        </p:nvSpPr>
        <p:spPr>
          <a:xfrm>
            <a:off x="524392" y="785574"/>
            <a:ext cx="6098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 Surface Temperature Anomalies, Great Barrier Reef (OISST)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B75B7B-4B6D-A086-75AC-D31F4BBCA045}"/>
              </a:ext>
            </a:extLst>
          </p:cNvPr>
          <p:cNvSpPr txBox="1"/>
          <p:nvPr/>
        </p:nvSpPr>
        <p:spPr>
          <a:xfrm>
            <a:off x="673860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4ED13C-5716-7008-A2C0-6EED199FA8B4}"/>
              </a:ext>
            </a:extLst>
          </p:cNvPr>
          <p:cNvSpPr txBox="1"/>
          <p:nvPr/>
        </p:nvSpPr>
        <p:spPr>
          <a:xfrm>
            <a:off x="4816369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DCE4EB-2D33-C2AB-7415-4C6331B15130}"/>
              </a:ext>
            </a:extLst>
          </p:cNvPr>
          <p:cNvSpPr txBox="1"/>
          <p:nvPr/>
        </p:nvSpPr>
        <p:spPr>
          <a:xfrm>
            <a:off x="11092709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562BA8-9609-73D7-C780-6D053FC87DCC}"/>
              </a:ext>
            </a:extLst>
          </p:cNvPr>
          <p:cNvSpPr txBox="1"/>
          <p:nvPr/>
        </p:nvSpPr>
        <p:spPr>
          <a:xfrm>
            <a:off x="6992191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433D1D4-FCCB-1547-6449-95769CDBB9A6}"/>
              </a:ext>
            </a:extLst>
          </p:cNvPr>
          <p:cNvSpPr txBox="1"/>
          <p:nvPr/>
        </p:nvSpPr>
        <p:spPr>
          <a:xfrm>
            <a:off x="2734017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C621B5-5A21-71C2-E82E-3E214F48D25B}"/>
              </a:ext>
            </a:extLst>
          </p:cNvPr>
          <p:cNvSpPr txBox="1"/>
          <p:nvPr/>
        </p:nvSpPr>
        <p:spPr>
          <a:xfrm>
            <a:off x="9042450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FB44223-FF83-7EEB-CFB2-B6FB3BFE8D7D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ADF1ADA-A2FE-1C21-BBB3-17C2653E3F16}"/>
              </a:ext>
            </a:extLst>
          </p:cNvPr>
          <p:cNvSpPr txBox="1"/>
          <p:nvPr/>
        </p:nvSpPr>
        <p:spPr>
          <a:xfrm>
            <a:off x="220474" y="149194"/>
            <a:ext cx="498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Research background &amp; timeline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26F7CAB-3D21-D4B6-8D2E-42F50777F024}"/>
              </a:ext>
            </a:extLst>
          </p:cNvPr>
          <p:cNvSpPr/>
          <p:nvPr/>
        </p:nvSpPr>
        <p:spPr>
          <a:xfrm>
            <a:off x="172759" y="846120"/>
            <a:ext cx="262252" cy="905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EA84A73-A778-7252-8858-1974E33E20F6}"/>
              </a:ext>
            </a:extLst>
          </p:cNvPr>
          <p:cNvSpPr/>
          <p:nvPr/>
        </p:nvSpPr>
        <p:spPr>
          <a:xfrm>
            <a:off x="3323698" y="1935875"/>
            <a:ext cx="1861320" cy="142998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64A7B0-4263-F562-639B-94664AFFE834}"/>
              </a:ext>
            </a:extLst>
          </p:cNvPr>
          <p:cNvSpPr txBox="1"/>
          <p:nvPr/>
        </p:nvSpPr>
        <p:spPr>
          <a:xfrm>
            <a:off x="3644180" y="2146212"/>
            <a:ext cx="27516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PhD (UQ)</a:t>
            </a:r>
          </a:p>
          <a:p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Palaeoecology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Inshore GBR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C8EFA3-23BF-0975-3FD9-237714365611}"/>
              </a:ext>
            </a:extLst>
          </p:cNvPr>
          <p:cNvSpPr txBox="1"/>
          <p:nvPr/>
        </p:nvSpPr>
        <p:spPr>
          <a:xfrm>
            <a:off x="1105286" y="2092584"/>
            <a:ext cx="24525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Disease ecology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Great Barrier Reef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BSc (Hons) UQ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C6F0662-C0EB-D868-5F14-E5B83205C8BE}"/>
              </a:ext>
            </a:extLst>
          </p:cNvPr>
          <p:cNvSpPr/>
          <p:nvPr/>
        </p:nvSpPr>
        <p:spPr>
          <a:xfrm>
            <a:off x="1198363" y="1935878"/>
            <a:ext cx="1534086" cy="14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5AB66EE-8561-72BD-1079-CA57A2C8584E}"/>
              </a:ext>
            </a:extLst>
          </p:cNvPr>
          <p:cNvSpPr/>
          <p:nvPr/>
        </p:nvSpPr>
        <p:spPr>
          <a:xfrm>
            <a:off x="2744325" y="1936378"/>
            <a:ext cx="579806" cy="142998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447FAA7-4EB9-DFA2-0A8D-CF1CF260B897}"/>
              </a:ext>
            </a:extLst>
          </p:cNvPr>
          <p:cNvSpPr/>
          <p:nvPr/>
        </p:nvSpPr>
        <p:spPr>
          <a:xfrm>
            <a:off x="5185018" y="1936267"/>
            <a:ext cx="2214444" cy="14299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3B919F-8147-421E-9667-A1AECB265409}"/>
              </a:ext>
            </a:extLst>
          </p:cNvPr>
          <p:cNvSpPr txBox="1"/>
          <p:nvPr/>
        </p:nvSpPr>
        <p:spPr>
          <a:xfrm>
            <a:off x="9606145" y="2167592"/>
            <a:ext cx="25554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Senior Scientist (CSIRO/SCU)</a:t>
            </a:r>
          </a:p>
          <a:p>
            <a:r>
              <a:rPr lang="en-AU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Reef restoration</a:t>
            </a:r>
          </a:p>
          <a:p>
            <a:r>
              <a:rPr lang="en-AU" sz="1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Indo-Pacific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FC2BE5-F599-4254-E690-20F608D28C7D}"/>
              </a:ext>
            </a:extLst>
          </p:cNvPr>
          <p:cNvSpPr txBox="1"/>
          <p:nvPr/>
        </p:nvSpPr>
        <p:spPr>
          <a:xfrm>
            <a:off x="5213874" y="2167592"/>
            <a:ext cx="23639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Postdoctoral fellow (UQ)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Coral Reef Ecology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GBR, Caribbean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C503C3-B753-BED8-5234-9742B49AE753}"/>
              </a:ext>
            </a:extLst>
          </p:cNvPr>
          <p:cNvSpPr/>
          <p:nvPr/>
        </p:nvSpPr>
        <p:spPr>
          <a:xfrm>
            <a:off x="9597542" y="1935839"/>
            <a:ext cx="1902437" cy="137535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F6F2B0-6A3A-948F-555A-E7E4405BF8B6}"/>
              </a:ext>
            </a:extLst>
          </p:cNvPr>
          <p:cNvSpPr/>
          <p:nvPr/>
        </p:nvSpPr>
        <p:spPr>
          <a:xfrm>
            <a:off x="7399462" y="1936267"/>
            <a:ext cx="2190560" cy="142998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ABEE692-2E96-791E-44FE-032C0A8877E0}"/>
              </a:ext>
            </a:extLst>
          </p:cNvPr>
          <p:cNvSpPr txBox="1"/>
          <p:nvPr/>
        </p:nvSpPr>
        <p:spPr>
          <a:xfrm>
            <a:off x="7516694" y="2188972"/>
            <a:ext cx="25554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Senior research fellow</a:t>
            </a:r>
          </a:p>
          <a:p>
            <a:r>
              <a:rPr lang="en-AU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ecology</a:t>
            </a:r>
          </a:p>
          <a:p>
            <a:r>
              <a:rPr lang="en-AU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Indo-Pacific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72415B-547A-FF41-9FD2-3295B01A8E23}"/>
              </a:ext>
            </a:extLst>
          </p:cNvPr>
          <p:cNvSpPr/>
          <p:nvPr/>
        </p:nvSpPr>
        <p:spPr>
          <a:xfrm>
            <a:off x="991702" y="1069959"/>
            <a:ext cx="4208107" cy="822976"/>
          </a:xfrm>
          <a:prstGeom prst="rect">
            <a:avLst/>
          </a:prstGeom>
          <a:noFill/>
          <a:ln w="222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2576A0A-0656-5C7A-3BD2-B55DCBB056DA}"/>
              </a:ext>
            </a:extLst>
          </p:cNvPr>
          <p:cNvSpPr/>
          <p:nvPr/>
        </p:nvSpPr>
        <p:spPr>
          <a:xfrm flipH="1">
            <a:off x="5193895" y="827605"/>
            <a:ext cx="6332244" cy="1067529"/>
          </a:xfrm>
          <a:prstGeom prst="rect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53E19CA-104D-1DDC-A860-85651FE333DD}"/>
              </a:ext>
            </a:extLst>
          </p:cNvPr>
          <p:cNvGrpSpPr/>
          <p:nvPr/>
        </p:nvGrpSpPr>
        <p:grpSpPr>
          <a:xfrm>
            <a:off x="991702" y="1892935"/>
            <a:ext cx="10534437" cy="4759723"/>
            <a:chOff x="991702" y="1892935"/>
            <a:chExt cx="10534437" cy="475972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34B6E2B-EF4E-9C20-AA67-2A5D1F9312CB}"/>
                </a:ext>
              </a:extLst>
            </p:cNvPr>
            <p:cNvGrpSpPr/>
            <p:nvPr/>
          </p:nvGrpSpPr>
          <p:grpSpPr>
            <a:xfrm>
              <a:off x="1383805" y="3342067"/>
              <a:ext cx="9276089" cy="3290681"/>
              <a:chOff x="1331189" y="2294576"/>
              <a:chExt cx="9276089" cy="3290681"/>
            </a:xfrm>
          </p:grpSpPr>
          <p:grpSp>
            <p:nvGrpSpPr>
              <p:cNvPr id="35" name="Group 34">
                <a:extLst>
                  <a:ext uri="{FF2B5EF4-FFF2-40B4-BE49-F238E27FC236}">
                    <a16:creationId xmlns:a16="http://schemas.microsoft.com/office/drawing/2014/main" id="{48F18038-254C-50A1-A751-8AEC1F2C7C18}"/>
                  </a:ext>
                </a:extLst>
              </p:cNvPr>
              <p:cNvGrpSpPr/>
              <p:nvPr/>
            </p:nvGrpSpPr>
            <p:grpSpPr>
              <a:xfrm>
                <a:off x="1331189" y="2294576"/>
                <a:ext cx="9276089" cy="3290681"/>
                <a:chOff x="1331189" y="2294576"/>
                <a:chExt cx="9276089" cy="3290681"/>
              </a:xfrm>
            </p:grpSpPr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197CD37C-0096-E493-A4E4-C94D7D8A0C50}"/>
                    </a:ext>
                  </a:extLst>
                </p:cNvPr>
                <p:cNvSpPr/>
                <p:nvPr/>
              </p:nvSpPr>
              <p:spPr>
                <a:xfrm>
                  <a:off x="1971412" y="2535343"/>
                  <a:ext cx="5127197" cy="194016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38" name="Picture 37" descr="A close-up of a graph&#10;&#10;AI-generated content may be incorrect.">
                  <a:extLst>
                    <a:ext uri="{FF2B5EF4-FFF2-40B4-BE49-F238E27FC236}">
                      <a16:creationId xmlns:a16="http://schemas.microsoft.com/office/drawing/2014/main" id="{4664EAAD-8C71-2605-3849-8273A711F0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1331189" y="2294576"/>
                  <a:ext cx="9276089" cy="3290681"/>
                </a:xfrm>
                <a:prstGeom prst="rect">
                  <a:avLst/>
                </a:prstGeom>
              </p:spPr>
            </p:pic>
          </p:grp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BD5B6806-0610-21CD-6ED6-F1BD2D0CFD25}"/>
                  </a:ext>
                </a:extLst>
              </p:cNvPr>
              <p:cNvSpPr/>
              <p:nvPr/>
            </p:nvSpPr>
            <p:spPr>
              <a:xfrm>
                <a:off x="1971412" y="2535343"/>
                <a:ext cx="4944413" cy="19401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94E928F-8B70-8D6F-44D5-45FBCF4FABC0}"/>
                </a:ext>
              </a:extLst>
            </p:cNvPr>
            <p:cNvSpPr/>
            <p:nvPr/>
          </p:nvSpPr>
          <p:spPr>
            <a:xfrm flipH="1">
              <a:off x="8649959" y="3342066"/>
              <a:ext cx="1623243" cy="3300637"/>
            </a:xfrm>
            <a:prstGeom prst="rect">
              <a:avLst/>
            </a:prstGeom>
            <a:solidFill>
              <a:schemeClr val="accent2">
                <a:alpha val="13837"/>
              </a:schemeClr>
            </a:solidFill>
            <a:ln w="22225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6A52B1F-0342-73C6-04E7-3F4164A90E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13874" y="1911184"/>
              <a:ext cx="3436085" cy="1420928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32C14A3-CB98-14FF-3E4C-AC3B012957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73202" y="1911184"/>
              <a:ext cx="1252937" cy="1430882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5F22B54-2538-397B-F4B5-452E6BFD9491}"/>
                </a:ext>
              </a:extLst>
            </p:cNvPr>
            <p:cNvSpPr/>
            <p:nvPr/>
          </p:nvSpPr>
          <p:spPr>
            <a:xfrm>
              <a:off x="7432113" y="3332112"/>
              <a:ext cx="1217846" cy="3320546"/>
            </a:xfrm>
            <a:prstGeom prst="rect">
              <a:avLst/>
            </a:prstGeom>
            <a:noFill/>
            <a:ln w="222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159DA00-5FFC-65AE-24E6-76FA3981095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91702" y="1892935"/>
              <a:ext cx="6439221" cy="1439177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9ADD0DE8-7F8B-78F7-3C4F-3FD5989F45E1}"/>
              </a:ext>
            </a:extLst>
          </p:cNvPr>
          <p:cNvSpPr/>
          <p:nvPr/>
        </p:nvSpPr>
        <p:spPr>
          <a:xfrm>
            <a:off x="2168268" y="4340220"/>
            <a:ext cx="5199601" cy="19480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00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3" grpId="0" animBg="1"/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333D2-29E4-A5E8-F919-88690DE8C9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5BE1854-C5E9-95D0-92F0-914066ED9440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A47B165-E91B-81E1-D8CF-AB6A6E69D8C4}"/>
              </a:ext>
            </a:extLst>
          </p:cNvPr>
          <p:cNvSpPr txBox="1"/>
          <p:nvPr/>
        </p:nvSpPr>
        <p:spPr>
          <a:xfrm>
            <a:off x="220474" y="149194"/>
            <a:ext cx="75440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Marine heatwaves on the Great Barrier Reef (2024)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DAE5266-6F17-4B7C-26E6-0BA3494CA37B}"/>
              </a:ext>
            </a:extLst>
          </p:cNvPr>
          <p:cNvGrpSpPr/>
          <p:nvPr/>
        </p:nvGrpSpPr>
        <p:grpSpPr>
          <a:xfrm>
            <a:off x="374110" y="910787"/>
            <a:ext cx="7572515" cy="5680995"/>
            <a:chOff x="4912611" y="1536446"/>
            <a:chExt cx="7069041" cy="5264869"/>
          </a:xfrm>
        </p:grpSpPr>
        <p:pic>
          <p:nvPicPr>
            <p:cNvPr id="33" name="Picture 32" descr="A comparison of coral reef&#10;&#10;AI-generated content may be incorrect.">
              <a:extLst>
                <a:ext uri="{FF2B5EF4-FFF2-40B4-BE49-F238E27FC236}">
                  <a16:creationId xmlns:a16="http://schemas.microsoft.com/office/drawing/2014/main" id="{CC3EF640-DB7A-D68F-FBF2-E563FBF5C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12611" y="1536446"/>
              <a:ext cx="7069041" cy="2650890"/>
            </a:xfrm>
            <a:prstGeom prst="rect">
              <a:avLst/>
            </a:prstGeom>
          </p:spPr>
        </p:pic>
        <p:pic>
          <p:nvPicPr>
            <p:cNvPr id="36" name="Picture 35" descr="A close-up of a scuba diver&#10;&#10;AI-generated content may be incorrect.">
              <a:extLst>
                <a:ext uri="{FF2B5EF4-FFF2-40B4-BE49-F238E27FC236}">
                  <a16:creationId xmlns:a16="http://schemas.microsoft.com/office/drawing/2014/main" id="{7A622603-76C9-6AFD-4956-2FF9CA8B3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12611" y="4150425"/>
              <a:ext cx="7069041" cy="2650890"/>
            </a:xfrm>
            <a:prstGeom prst="rect">
              <a:avLst/>
            </a:prstGeom>
          </p:spPr>
        </p:pic>
      </p:grpSp>
      <p:sp>
        <p:nvSpPr>
          <p:cNvPr id="47" name="Rectangle 46">
            <a:extLst>
              <a:ext uri="{FF2B5EF4-FFF2-40B4-BE49-F238E27FC236}">
                <a16:creationId xmlns:a16="http://schemas.microsoft.com/office/drawing/2014/main" id="{8D5B5F74-7BC1-3EB0-ADBE-1F389DC518C0}"/>
              </a:ext>
            </a:extLst>
          </p:cNvPr>
          <p:cNvSpPr/>
          <p:nvPr/>
        </p:nvSpPr>
        <p:spPr>
          <a:xfrm>
            <a:off x="3954477" y="707232"/>
            <a:ext cx="4178870" cy="60015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n aerial view of a beach&#10;&#10;AI-generated content may be incorrect.">
            <a:extLst>
              <a:ext uri="{FF2B5EF4-FFF2-40B4-BE49-F238E27FC236}">
                <a16:creationId xmlns:a16="http://schemas.microsoft.com/office/drawing/2014/main" id="{E6680585-0DD7-831D-657F-6C50643F67A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0367" y="910787"/>
            <a:ext cx="7772400" cy="4371975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805CD3E6-467D-DC5A-DE2B-4E785E5894D2}"/>
              </a:ext>
            </a:extLst>
          </p:cNvPr>
          <p:cNvGrpSpPr/>
          <p:nvPr/>
        </p:nvGrpSpPr>
        <p:grpSpPr>
          <a:xfrm>
            <a:off x="-4482" y="676545"/>
            <a:ext cx="12063663" cy="6136120"/>
            <a:chOff x="-4482" y="676545"/>
            <a:chExt cx="12063663" cy="6136120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60B68AFE-F1AE-199F-2700-53EEAFDC279C}"/>
                </a:ext>
              </a:extLst>
            </p:cNvPr>
            <p:cNvSpPr/>
            <p:nvPr/>
          </p:nvSpPr>
          <p:spPr>
            <a:xfrm>
              <a:off x="-4482" y="676545"/>
              <a:ext cx="12063663" cy="60629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8" name="Picture 17" descr="An aerial view of a beach&#10;&#10;AI-generated content may be incorrect.">
              <a:extLst>
                <a:ext uri="{FF2B5EF4-FFF2-40B4-BE49-F238E27FC236}">
                  <a16:creationId xmlns:a16="http://schemas.microsoft.com/office/drawing/2014/main" id="{A7BEDCE4-2E61-268E-51AC-88D19F578C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9233" y="814414"/>
              <a:ext cx="6633841" cy="4241235"/>
            </a:xfrm>
            <a:prstGeom prst="rect">
              <a:avLst/>
            </a:prstGeom>
          </p:spPr>
        </p:pic>
        <p:pic>
          <p:nvPicPr>
            <p:cNvPr id="23" name="Picture 22" descr="An island in the ocean&#10;&#10;AI-generated content may be incorrect.">
              <a:extLst>
                <a:ext uri="{FF2B5EF4-FFF2-40B4-BE49-F238E27FC236}">
                  <a16:creationId xmlns:a16="http://schemas.microsoft.com/office/drawing/2014/main" id="{99510FEB-B964-5D20-4B9D-018DEBC3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266616" y="707232"/>
              <a:ext cx="4579075" cy="6105433"/>
            </a:xfrm>
            <a:prstGeom prst="rect">
              <a:avLst/>
            </a:prstGeom>
          </p:spPr>
        </p:pic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2227D0BE-FA6C-27B0-45C1-EF9217578A56}"/>
              </a:ext>
            </a:extLst>
          </p:cNvPr>
          <p:cNvSpPr/>
          <p:nvPr/>
        </p:nvSpPr>
        <p:spPr>
          <a:xfrm>
            <a:off x="9437471" y="4510691"/>
            <a:ext cx="355600" cy="3360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close-up of a colorful surface&#10;&#10;AI-generated content may be incorrect.">
            <a:extLst>
              <a:ext uri="{FF2B5EF4-FFF2-40B4-BE49-F238E27FC236}">
                <a16:creationId xmlns:a16="http://schemas.microsoft.com/office/drawing/2014/main" id="{B279DFB1-C1B8-35A5-0E77-DF4228B8169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8627" y="1665195"/>
            <a:ext cx="5984881" cy="4743435"/>
          </a:xfrm>
          <a:prstGeom prst="rect">
            <a:avLst/>
          </a:prstGeom>
          <a:ln w="31750">
            <a:solidFill>
              <a:srgbClr val="C00000"/>
            </a:solidFill>
          </a:ln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D0376761-D517-8A33-E157-98DB0EA31D90}"/>
              </a:ext>
            </a:extLst>
          </p:cNvPr>
          <p:cNvGrpSpPr/>
          <p:nvPr/>
        </p:nvGrpSpPr>
        <p:grpSpPr>
          <a:xfrm>
            <a:off x="708675" y="1274448"/>
            <a:ext cx="11224092" cy="5465044"/>
            <a:chOff x="-1786621" y="12654435"/>
            <a:chExt cx="11224092" cy="5465044"/>
          </a:xfrm>
        </p:grpSpPr>
        <p:pic>
          <p:nvPicPr>
            <p:cNvPr id="40" name="Picture 39" descr="A collage of a coral reef&#10;&#10;AI-generated content may be incorrect.">
              <a:extLst>
                <a:ext uri="{FF2B5EF4-FFF2-40B4-BE49-F238E27FC236}">
                  <a16:creationId xmlns:a16="http://schemas.microsoft.com/office/drawing/2014/main" id="{58F1F004-6B6B-1D1C-7E63-3ACBF02CB12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05395" y="12654435"/>
              <a:ext cx="4932076" cy="5465044"/>
            </a:xfrm>
            <a:prstGeom prst="rect">
              <a:avLst/>
            </a:prstGeom>
          </p:spPr>
        </p:pic>
        <p:pic>
          <p:nvPicPr>
            <p:cNvPr id="43" name="Picture 42" descr="A blue rectangular object with white text&#10;&#10;AI-generated content may be incorrect.">
              <a:extLst>
                <a:ext uri="{FF2B5EF4-FFF2-40B4-BE49-F238E27FC236}">
                  <a16:creationId xmlns:a16="http://schemas.microsoft.com/office/drawing/2014/main" id="{CBD11E73-15EC-1AB5-D819-1B95E07B0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786621" y="15723962"/>
              <a:ext cx="5844785" cy="232166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1730002-24B8-DF6C-FB77-9DF692ACEE80}"/>
              </a:ext>
            </a:extLst>
          </p:cNvPr>
          <p:cNvGrpSpPr/>
          <p:nvPr/>
        </p:nvGrpSpPr>
        <p:grpSpPr>
          <a:xfrm>
            <a:off x="6958073" y="684564"/>
            <a:ext cx="5058490" cy="6150768"/>
            <a:chOff x="6958073" y="684564"/>
            <a:chExt cx="5058490" cy="615076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AAA43FE-9820-A999-4967-1F55CC68245C}"/>
                </a:ext>
              </a:extLst>
            </p:cNvPr>
            <p:cNvSpPr/>
            <p:nvPr/>
          </p:nvSpPr>
          <p:spPr>
            <a:xfrm>
              <a:off x="6958073" y="684564"/>
              <a:ext cx="5058490" cy="615076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person underwater with a drone flying over the surface&#10;&#10;AI-generated content may be incorrect.">
              <a:extLst>
                <a:ext uri="{FF2B5EF4-FFF2-40B4-BE49-F238E27FC236}">
                  <a16:creationId xmlns:a16="http://schemas.microsoft.com/office/drawing/2014/main" id="{A829A5F7-783E-320A-5EBA-E06E7D1631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95299" y="722586"/>
              <a:ext cx="4142860" cy="59708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216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69759-2E29-49F3-837D-1B61EE94F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EA96D3C-1211-67C0-C128-37B1F8C16094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98BF15-C04D-B7C3-63BF-9A6A87DB8324}"/>
              </a:ext>
            </a:extLst>
          </p:cNvPr>
          <p:cNvSpPr txBox="1"/>
          <p:nvPr/>
        </p:nvSpPr>
        <p:spPr>
          <a:xfrm>
            <a:off x="220474" y="149194"/>
            <a:ext cx="653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Marine heatwaves on the Great Barrier Reef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4543C12-7564-4BB2-00C1-562C0B852A8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20474" y="1776380"/>
            <a:ext cx="11177329" cy="4932426"/>
          </a:xfrm>
          <a:prstGeom prst="rect">
            <a:avLst/>
          </a:prstGeom>
        </p:spPr>
      </p:pic>
      <p:pic>
        <p:nvPicPr>
          <p:cNvPr id="1028" name="Picture 4" descr="Australian Institute of Marine Science (AIMS) | Tethys">
            <a:extLst>
              <a:ext uri="{FF2B5EF4-FFF2-40B4-BE49-F238E27FC236}">
                <a16:creationId xmlns:a16="http://schemas.microsoft.com/office/drawing/2014/main" id="{787EDB16-10C8-0DB9-AE2D-C9E012A84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61283" y="1073523"/>
            <a:ext cx="1168340" cy="1168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earch Data Australia">
            <a:extLst>
              <a:ext uri="{FF2B5EF4-FFF2-40B4-BE49-F238E27FC236}">
                <a16:creationId xmlns:a16="http://schemas.microsoft.com/office/drawing/2014/main" id="{55C4B300-E391-F863-FA37-873A73B8BF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25985" y="1042744"/>
            <a:ext cx="1021380" cy="102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19CF8CB-4935-28A0-6C72-AC59D0974549}"/>
              </a:ext>
            </a:extLst>
          </p:cNvPr>
          <p:cNvSpPr txBox="1"/>
          <p:nvPr/>
        </p:nvSpPr>
        <p:spPr>
          <a:xfrm>
            <a:off x="317679" y="868301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>
              <a:solidFill>
                <a:schemeClr val="bg1">
                  <a:lumMod val="65000"/>
                </a:schemeClr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23836273-255F-CCAE-2251-4A943D33955E}"/>
              </a:ext>
            </a:extLst>
          </p:cNvPr>
          <p:cNvSpPr/>
          <p:nvPr/>
        </p:nvSpPr>
        <p:spPr>
          <a:xfrm>
            <a:off x="5187618" y="1776380"/>
            <a:ext cx="6549656" cy="4720856"/>
          </a:xfrm>
          <a:custGeom>
            <a:avLst/>
            <a:gdLst>
              <a:gd name="connsiteX0" fmla="*/ 0 w 6549656"/>
              <a:gd name="connsiteY0" fmla="*/ 85061 h 4720856"/>
              <a:gd name="connsiteX1" fmla="*/ 2317898 w 6549656"/>
              <a:gd name="connsiteY1" fmla="*/ 4614531 h 4720856"/>
              <a:gd name="connsiteX2" fmla="*/ 6549656 w 6549656"/>
              <a:gd name="connsiteY2" fmla="*/ 4720856 h 4720856"/>
              <a:gd name="connsiteX3" fmla="*/ 6400800 w 6549656"/>
              <a:gd name="connsiteY3" fmla="*/ 3040912 h 4720856"/>
              <a:gd name="connsiteX4" fmla="*/ 4657061 w 6549656"/>
              <a:gd name="connsiteY4" fmla="*/ 1892596 h 4720856"/>
              <a:gd name="connsiteX5" fmla="*/ 4316819 w 6549656"/>
              <a:gd name="connsiteY5" fmla="*/ 425303 h 4720856"/>
              <a:gd name="connsiteX6" fmla="*/ 3785191 w 6549656"/>
              <a:gd name="connsiteY6" fmla="*/ 0 h 4720856"/>
              <a:gd name="connsiteX7" fmla="*/ 0 w 6549656"/>
              <a:gd name="connsiteY7" fmla="*/ 85061 h 4720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49656" h="4720856">
                <a:moveTo>
                  <a:pt x="0" y="85061"/>
                </a:moveTo>
                <a:lnTo>
                  <a:pt x="2317898" y="4614531"/>
                </a:lnTo>
                <a:lnTo>
                  <a:pt x="6549656" y="4720856"/>
                </a:lnTo>
                <a:lnTo>
                  <a:pt x="6400800" y="3040912"/>
                </a:lnTo>
                <a:lnTo>
                  <a:pt x="4657061" y="1892596"/>
                </a:lnTo>
                <a:lnTo>
                  <a:pt x="4316819" y="425303"/>
                </a:lnTo>
                <a:lnTo>
                  <a:pt x="3785191" y="0"/>
                </a:lnTo>
                <a:lnTo>
                  <a:pt x="0" y="8506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>
            <a:extLst>
              <a:ext uri="{FF2B5EF4-FFF2-40B4-BE49-F238E27FC236}">
                <a16:creationId xmlns:a16="http://schemas.microsoft.com/office/drawing/2014/main" id="{4509B4A8-AB85-5FE6-DCD6-1ECA9B907221}"/>
              </a:ext>
            </a:extLst>
          </p:cNvPr>
          <p:cNvSpPr/>
          <p:nvPr/>
        </p:nvSpPr>
        <p:spPr>
          <a:xfrm>
            <a:off x="8250865" y="1935126"/>
            <a:ext cx="3466214" cy="4486939"/>
          </a:xfrm>
          <a:custGeom>
            <a:avLst/>
            <a:gdLst>
              <a:gd name="connsiteX0" fmla="*/ 0 w 3466214"/>
              <a:gd name="connsiteY0" fmla="*/ 233916 h 4486939"/>
              <a:gd name="connsiteX1" fmla="*/ 1722475 w 3466214"/>
              <a:gd name="connsiteY1" fmla="*/ 3678865 h 4486939"/>
              <a:gd name="connsiteX2" fmla="*/ 2615609 w 3466214"/>
              <a:gd name="connsiteY2" fmla="*/ 4486939 h 4486939"/>
              <a:gd name="connsiteX3" fmla="*/ 3466214 w 3466214"/>
              <a:gd name="connsiteY3" fmla="*/ 4231758 h 4486939"/>
              <a:gd name="connsiteX4" fmla="*/ 3232298 w 3466214"/>
              <a:gd name="connsiteY4" fmla="*/ 3062176 h 4486939"/>
              <a:gd name="connsiteX5" fmla="*/ 1637414 w 3466214"/>
              <a:gd name="connsiteY5" fmla="*/ 1509823 h 4486939"/>
              <a:gd name="connsiteX6" fmla="*/ 1254642 w 3466214"/>
              <a:gd name="connsiteY6" fmla="*/ 0 h 4486939"/>
              <a:gd name="connsiteX7" fmla="*/ 0 w 3466214"/>
              <a:gd name="connsiteY7" fmla="*/ 233916 h 4486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6214" h="4486939">
                <a:moveTo>
                  <a:pt x="0" y="233916"/>
                </a:moveTo>
                <a:lnTo>
                  <a:pt x="1722475" y="3678865"/>
                </a:lnTo>
                <a:lnTo>
                  <a:pt x="2615609" y="4486939"/>
                </a:lnTo>
                <a:lnTo>
                  <a:pt x="3466214" y="4231758"/>
                </a:lnTo>
                <a:lnTo>
                  <a:pt x="3232298" y="3062176"/>
                </a:lnTo>
                <a:lnTo>
                  <a:pt x="1637414" y="1509823"/>
                </a:lnTo>
                <a:lnTo>
                  <a:pt x="1254642" y="0"/>
                </a:lnTo>
                <a:lnTo>
                  <a:pt x="0" y="2339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44F6F4C-7E1B-E0C8-71D8-5F647F26F872}"/>
              </a:ext>
            </a:extLst>
          </p:cNvPr>
          <p:cNvGrpSpPr/>
          <p:nvPr/>
        </p:nvGrpSpPr>
        <p:grpSpPr>
          <a:xfrm>
            <a:off x="2781584" y="1935126"/>
            <a:ext cx="9037675" cy="4401880"/>
            <a:chOff x="2764465" y="1913860"/>
            <a:chExt cx="9037675" cy="440188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B2F70EF-F75B-2BA3-4D6B-26F5E45FC4B7}"/>
                </a:ext>
              </a:extLst>
            </p:cNvPr>
            <p:cNvSpPr/>
            <p:nvPr/>
          </p:nvSpPr>
          <p:spPr>
            <a:xfrm>
              <a:off x="2764465" y="1913860"/>
              <a:ext cx="9037675" cy="4401880"/>
            </a:xfrm>
            <a:custGeom>
              <a:avLst/>
              <a:gdLst>
                <a:gd name="connsiteX0" fmla="*/ 0 w 9037675"/>
                <a:gd name="connsiteY0" fmla="*/ 0 h 4401880"/>
                <a:gd name="connsiteX1" fmla="*/ 2317898 w 9037675"/>
                <a:gd name="connsiteY1" fmla="*/ 4401880 h 4401880"/>
                <a:gd name="connsiteX2" fmla="*/ 9037675 w 9037675"/>
                <a:gd name="connsiteY2" fmla="*/ 4359349 h 4401880"/>
                <a:gd name="connsiteX3" fmla="*/ 8612372 w 9037675"/>
                <a:gd name="connsiteY3" fmla="*/ 2806996 h 4401880"/>
                <a:gd name="connsiteX4" fmla="*/ 7421526 w 9037675"/>
                <a:gd name="connsiteY4" fmla="*/ 1913861 h 4401880"/>
                <a:gd name="connsiteX5" fmla="*/ 6889898 w 9037675"/>
                <a:gd name="connsiteY5" fmla="*/ 935666 h 4401880"/>
                <a:gd name="connsiteX6" fmla="*/ 6783572 w 9037675"/>
                <a:gd name="connsiteY6" fmla="*/ 21266 h 4401880"/>
                <a:gd name="connsiteX7" fmla="*/ 0 w 9037675"/>
                <a:gd name="connsiteY7" fmla="*/ 0 h 440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37675" h="4401880">
                  <a:moveTo>
                    <a:pt x="0" y="0"/>
                  </a:moveTo>
                  <a:lnTo>
                    <a:pt x="2317898" y="4401880"/>
                  </a:lnTo>
                  <a:lnTo>
                    <a:pt x="9037675" y="4359349"/>
                  </a:lnTo>
                  <a:lnTo>
                    <a:pt x="8612372" y="2806996"/>
                  </a:lnTo>
                  <a:lnTo>
                    <a:pt x="7421526" y="1913861"/>
                  </a:lnTo>
                  <a:lnTo>
                    <a:pt x="6889898" y="935666"/>
                  </a:lnTo>
                  <a:lnTo>
                    <a:pt x="6783572" y="212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32" name="Picture 8" descr="FINAL-Aerial Bleaching GBR 2024 Report">
              <a:extLst>
                <a:ext uri="{FF2B5EF4-FFF2-40B4-BE49-F238E27FC236}">
                  <a16:creationId xmlns:a16="http://schemas.microsoft.com/office/drawing/2014/main" id="{A2ACC8A8-7A6D-8D2C-1895-093C09944D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7872" y="2201604"/>
              <a:ext cx="4708803" cy="3898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A2FA1E0-98AE-49CB-CB26-A12485F492C3}"/>
              </a:ext>
            </a:extLst>
          </p:cNvPr>
          <p:cNvSpPr txBox="1"/>
          <p:nvPr/>
        </p:nvSpPr>
        <p:spPr>
          <a:xfrm>
            <a:off x="220474" y="1057273"/>
            <a:ext cx="844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Helvetica" pitchFamily="2" charset="0"/>
              </a:rPr>
              <a:t>Increasing frequency and intensity of coral bleaching events (1998-2025)</a:t>
            </a:r>
          </a:p>
        </p:txBody>
      </p:sp>
    </p:spTree>
    <p:extLst>
      <p:ext uri="{BB962C8B-B14F-4D97-AF65-F5344CB8AC3E}">
        <p14:creationId xmlns:p14="http://schemas.microsoft.com/office/powerpoint/2010/main" val="4278999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89A70-20BE-5956-961D-F4E31FD21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D72F2A8-5EC4-0622-2741-20BD247DD4AA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BA6738-F3FC-94CA-A78D-3EE8F140A378}"/>
              </a:ext>
            </a:extLst>
          </p:cNvPr>
          <p:cNvSpPr txBox="1"/>
          <p:nvPr/>
        </p:nvSpPr>
        <p:spPr>
          <a:xfrm>
            <a:off x="220474" y="149194"/>
            <a:ext cx="6536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Marine heatwaves on the Great Barrier Reef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C7FDBB4-B391-BBC7-D538-201F231BD690}"/>
              </a:ext>
            </a:extLst>
          </p:cNvPr>
          <p:cNvGrpSpPr/>
          <p:nvPr/>
        </p:nvGrpSpPr>
        <p:grpSpPr>
          <a:xfrm>
            <a:off x="220474" y="868301"/>
            <a:ext cx="8127722" cy="2772697"/>
            <a:chOff x="1331189" y="2294576"/>
            <a:chExt cx="9276089" cy="3290681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5B76A09-CBA7-FD5C-6CB1-828D25EC5ADA}"/>
                </a:ext>
              </a:extLst>
            </p:cNvPr>
            <p:cNvGrpSpPr/>
            <p:nvPr/>
          </p:nvGrpSpPr>
          <p:grpSpPr>
            <a:xfrm>
              <a:off x="1331189" y="2294576"/>
              <a:ext cx="9276089" cy="3290681"/>
              <a:chOff x="1331189" y="2294576"/>
              <a:chExt cx="9276089" cy="3290681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2B73949A-67C6-0233-6788-311A15BF26F3}"/>
                  </a:ext>
                </a:extLst>
              </p:cNvPr>
              <p:cNvSpPr/>
              <p:nvPr/>
            </p:nvSpPr>
            <p:spPr>
              <a:xfrm>
                <a:off x="1971412" y="2535343"/>
                <a:ext cx="5127197" cy="19401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6" name="Picture 45" descr="A close-up of a graph&#10;&#10;AI-generated content may be incorrect.">
                <a:extLst>
                  <a:ext uri="{FF2B5EF4-FFF2-40B4-BE49-F238E27FC236}">
                    <a16:creationId xmlns:a16="http://schemas.microsoft.com/office/drawing/2014/main" id="{7EDB8D55-76CB-A597-CE6F-96389F52FE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331189" y="2294576"/>
                <a:ext cx="9276089" cy="3290681"/>
              </a:xfrm>
              <a:prstGeom prst="rect">
                <a:avLst/>
              </a:prstGeom>
            </p:spPr>
          </p:pic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A876644-9D1A-D7C1-21E3-0DA0E4D2127E}"/>
                </a:ext>
              </a:extLst>
            </p:cNvPr>
            <p:cNvSpPr/>
            <p:nvPr/>
          </p:nvSpPr>
          <p:spPr>
            <a:xfrm>
              <a:off x="1971412" y="2535343"/>
              <a:ext cx="4944413" cy="1940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315641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7B71CF-A6B4-3487-19F1-21009AFEAC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83B37D45-E1F4-F91E-39E2-CEC3F524203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259" y="868948"/>
            <a:ext cx="7772400" cy="2772696"/>
          </a:xfrm>
          <a:prstGeom prst="rect">
            <a:avLst/>
          </a:prstGeom>
        </p:spPr>
      </p:pic>
      <p:pic>
        <p:nvPicPr>
          <p:cNvPr id="26" name="Picture 25" descr="A graph with different colored bars&#10;&#10;AI-generated content may be incorrect.">
            <a:extLst>
              <a:ext uri="{FF2B5EF4-FFF2-40B4-BE49-F238E27FC236}">
                <a16:creationId xmlns:a16="http://schemas.microsoft.com/office/drawing/2014/main" id="{3F501CEF-AE43-5BA6-4229-63B57F55599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259" y="3697685"/>
            <a:ext cx="7772400" cy="2772696"/>
          </a:xfrm>
          <a:prstGeom prst="rect">
            <a:avLst/>
          </a:prstGeom>
        </p:spPr>
      </p:pic>
      <p:pic>
        <p:nvPicPr>
          <p:cNvPr id="27" name="Picture 26" descr="A map of australia with different colored areas&#10;&#10;AI-generated content may be incorrect.">
            <a:extLst>
              <a:ext uri="{FF2B5EF4-FFF2-40B4-BE49-F238E27FC236}">
                <a16:creationId xmlns:a16="http://schemas.microsoft.com/office/drawing/2014/main" id="{565AB1A0-16E4-893B-92C5-7D9AA080809E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8982" y="633850"/>
            <a:ext cx="3993018" cy="622414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8E9C5FB-E9F1-048A-9411-E92A6B6250A4}"/>
              </a:ext>
            </a:extLst>
          </p:cNvPr>
          <p:cNvSpPr/>
          <p:nvPr/>
        </p:nvSpPr>
        <p:spPr>
          <a:xfrm>
            <a:off x="10744200" y="1257300"/>
            <a:ext cx="825500" cy="517024"/>
          </a:xfrm>
          <a:prstGeom prst="rect">
            <a:avLst/>
          </a:prstGeom>
          <a:solidFill>
            <a:srgbClr val="FF0000">
              <a:alpha val="4778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03EB7C6-83A5-7CCD-98AF-BD4F5174C757}"/>
              </a:ext>
            </a:extLst>
          </p:cNvPr>
          <p:cNvSpPr/>
          <p:nvPr/>
        </p:nvSpPr>
        <p:spPr>
          <a:xfrm>
            <a:off x="8618955" y="2866658"/>
            <a:ext cx="423445" cy="448042"/>
          </a:xfrm>
          <a:prstGeom prst="rect">
            <a:avLst/>
          </a:prstGeom>
          <a:solidFill>
            <a:srgbClr val="FF0000">
              <a:alpha val="47788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08974A-CEAF-957B-8833-7C805E8DE7B3}"/>
              </a:ext>
            </a:extLst>
          </p:cNvPr>
          <p:cNvSpPr txBox="1"/>
          <p:nvPr/>
        </p:nvSpPr>
        <p:spPr>
          <a:xfrm>
            <a:off x="660400" y="3745924"/>
            <a:ext cx="1574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Ningaloo Reef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5AC340B-8697-AAEE-8FBE-AF7D285E77B9}"/>
              </a:ext>
            </a:extLst>
          </p:cNvPr>
          <p:cNvSpPr txBox="1"/>
          <p:nvPr/>
        </p:nvSpPr>
        <p:spPr>
          <a:xfrm>
            <a:off x="660400" y="973202"/>
            <a:ext cx="425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Kimberly Marine Park (Saltwater Country</a:t>
            </a:r>
            <a:r>
              <a:rPr lang="en-US" dirty="0"/>
              <a:t>)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CAA174D-7F45-377D-E76C-1B965EFA8793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54FEA7-7256-40AF-B3E6-0AD286892746}"/>
              </a:ext>
            </a:extLst>
          </p:cNvPr>
          <p:cNvSpPr txBox="1"/>
          <p:nvPr/>
        </p:nvSpPr>
        <p:spPr>
          <a:xfrm>
            <a:off x="220474" y="149194"/>
            <a:ext cx="6114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Marine heatwaves and Western Australia</a:t>
            </a:r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507188A1-639E-D061-CAAD-7D3756C09CB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5930" y="-128425"/>
            <a:ext cx="3881347" cy="6986425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F190A199-ADEE-227D-2768-6D84FF2DF5E5}"/>
              </a:ext>
            </a:extLst>
          </p:cNvPr>
          <p:cNvSpPr/>
          <p:nvPr/>
        </p:nvSpPr>
        <p:spPr>
          <a:xfrm>
            <a:off x="7512147" y="1342534"/>
            <a:ext cx="337625" cy="1850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36B08CB-1948-940B-5E95-6CB8EA69E762}"/>
              </a:ext>
            </a:extLst>
          </p:cNvPr>
          <p:cNvSpPr/>
          <p:nvPr/>
        </p:nvSpPr>
        <p:spPr>
          <a:xfrm>
            <a:off x="7512146" y="3803360"/>
            <a:ext cx="337625" cy="22060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5629E8D-A579-60DB-781A-ADF86279C5AF}"/>
              </a:ext>
            </a:extLst>
          </p:cNvPr>
          <p:cNvSpPr txBox="1"/>
          <p:nvPr/>
        </p:nvSpPr>
        <p:spPr>
          <a:xfrm>
            <a:off x="6634516" y="1696661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2016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C5712711-B7A5-9542-0B03-50552D75CF65}"/>
              </a:ext>
            </a:extLst>
          </p:cNvPr>
          <p:cNvSpPr txBox="1"/>
          <p:nvPr/>
        </p:nvSpPr>
        <p:spPr>
          <a:xfrm>
            <a:off x="6015458" y="4661619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2013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C714806-D2D7-0D0F-9B97-3FBB85478B5F}"/>
              </a:ext>
            </a:extLst>
          </p:cNvPr>
          <p:cNvCxnSpPr>
            <a:cxnSpLocks/>
            <a:stCxn id="31" idx="1"/>
            <a:endCxn id="26" idx="3"/>
          </p:cNvCxnSpPr>
          <p:nvPr/>
        </p:nvCxnSpPr>
        <p:spPr>
          <a:xfrm flipH="1">
            <a:off x="8034659" y="3090679"/>
            <a:ext cx="584296" cy="1993354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FDE046B3-C474-AFCC-F481-FB9EC7725E44}"/>
              </a:ext>
            </a:extLst>
          </p:cNvPr>
          <p:cNvCxnSpPr>
            <a:cxnSpLocks/>
            <a:stCxn id="30" idx="1"/>
          </p:cNvCxnSpPr>
          <p:nvPr/>
        </p:nvCxnSpPr>
        <p:spPr>
          <a:xfrm flipH="1">
            <a:off x="7988004" y="1515812"/>
            <a:ext cx="2756196" cy="519403"/>
          </a:xfrm>
          <a:prstGeom prst="straightConnector1">
            <a:avLst/>
          </a:prstGeom>
          <a:ln w="25400">
            <a:solidFill>
              <a:srgbClr val="C00000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195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map of australia with different colored areas&#10;&#10;AI-generated content may be incorrect.">
            <a:extLst>
              <a:ext uri="{FF2B5EF4-FFF2-40B4-BE49-F238E27FC236}">
                <a16:creationId xmlns:a16="http://schemas.microsoft.com/office/drawing/2014/main" id="{A414A2AC-7432-1915-EDAA-B2C9C9116B2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8982" y="633850"/>
            <a:ext cx="3993018" cy="6224149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20D12B0-833F-7F37-9FC1-8BD9FAA89E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017" y="913967"/>
            <a:ext cx="8820321" cy="648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Anthropocene projections for the Western Australian coastline: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720E84-6AD3-C814-8B66-FDCC12568D19}"/>
              </a:ext>
            </a:extLst>
          </p:cNvPr>
          <p:cNvSpPr txBox="1"/>
          <p:nvPr/>
        </p:nvSpPr>
        <p:spPr>
          <a:xfrm>
            <a:off x="106017" y="4637198"/>
            <a:ext cx="790474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Helvetica" pitchFamily="2" charset="0"/>
              </a:rPr>
              <a:t>“spatial patterns and ecological processes across marine and coastal environments”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managing marine systems as spatial mosaics under climate change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Integrate field, experimental, and modelling approaches to understanding ecological change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E9DE6D-2C11-E85B-CC34-CC5685CED1FA}"/>
              </a:ext>
            </a:extLst>
          </p:cNvPr>
          <p:cNvSpPr txBox="1"/>
          <p:nvPr/>
        </p:nvSpPr>
        <p:spPr>
          <a:xfrm>
            <a:off x="-17207" y="1461711"/>
            <a:ext cx="7716719" cy="3000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Record thermal stress in 2025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CMIP6 projections for increasing marine heatwaves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Increasing coastal populations, minerals extractions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unique “natural experiment” across Western Australian coastline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range expansions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productivity shifts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connectivity rewiring</a:t>
            </a:r>
          </a:p>
          <a:p>
            <a:pPr lvl="1"/>
            <a:endParaRPr lang="en-US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1"/>
            <a:endParaRPr lang="en-US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5D0F48D-D678-FDC6-35D7-1D8F934843A6}"/>
              </a:ext>
            </a:extLst>
          </p:cNvPr>
          <p:cNvSpPr txBox="1">
            <a:spLocks/>
          </p:cNvSpPr>
          <p:nvPr/>
        </p:nvSpPr>
        <p:spPr>
          <a:xfrm>
            <a:off x="283599" y="4138232"/>
            <a:ext cx="4978195" cy="648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Seascape ecology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4E0292F-2D55-88DF-227E-D79A280AFBB4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0D566D-A068-D2EF-C544-8ABFE685DC6A}"/>
              </a:ext>
            </a:extLst>
          </p:cNvPr>
          <p:cNvSpPr txBox="1"/>
          <p:nvPr/>
        </p:nvSpPr>
        <p:spPr>
          <a:xfrm>
            <a:off x="283599" y="118102"/>
            <a:ext cx="5197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Future research directions</a:t>
            </a:r>
          </a:p>
        </p:txBody>
      </p:sp>
    </p:spTree>
    <p:extLst>
      <p:ext uri="{BB962C8B-B14F-4D97-AF65-F5344CB8AC3E}">
        <p14:creationId xmlns:p14="http://schemas.microsoft.com/office/powerpoint/2010/main" val="168341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74236B7-A725-ADF5-CC55-3646D40B51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5409C607-D570-DFA9-12A0-F0D52E9C81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oral reef in the ocean&#10;&#10;AI-generated content may be incorrect.">
            <a:extLst>
              <a:ext uri="{FF2B5EF4-FFF2-40B4-BE49-F238E27FC236}">
                <a16:creationId xmlns:a16="http://schemas.microsoft.com/office/drawing/2014/main" id="{9544EEF5-D68E-6546-CA37-F1A851F4A46C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DEFCCD7-3516-7D3B-5E1D-EA712B97F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C6B06A-47B2-51E3-F8F0-74F3CF2590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37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Climate change and the future of marine seascapes in the Anthropocene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3793F70-D98B-D4EE-C715-3CACE50DDD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96665BC-C7CC-66F6-6098-46B80208A6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DF2081-6A23-B763-34B0-5B0588B9B87A}"/>
              </a:ext>
            </a:extLst>
          </p:cNvPr>
          <p:cNvSpPr txBox="1">
            <a:spLocks/>
          </p:cNvSpPr>
          <p:nvPr/>
        </p:nvSpPr>
        <p:spPr>
          <a:xfrm>
            <a:off x="477981" y="4865448"/>
            <a:ext cx="4679950" cy="2212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1. Research background</a:t>
            </a:r>
          </a:p>
          <a:p>
            <a:pPr algn="l"/>
            <a:r>
              <a:rPr lang="en-US" sz="2000" dirty="0">
                <a:solidFill>
                  <a:schemeClr val="tx2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2. Climate change and marine heatwaves</a:t>
            </a:r>
          </a:p>
          <a:p>
            <a:pPr algn="l"/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3. </a:t>
            </a:r>
            <a:r>
              <a:rPr lang="en-US" sz="2000" dirty="0">
                <a:solidFill>
                  <a:schemeClr val="accent3">
                    <a:lumMod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Emerging research themes</a:t>
            </a:r>
          </a:p>
        </p:txBody>
      </p:sp>
    </p:spTree>
    <p:extLst>
      <p:ext uri="{BB962C8B-B14F-4D97-AF65-F5344CB8AC3E}">
        <p14:creationId xmlns:p14="http://schemas.microsoft.com/office/powerpoint/2010/main" val="543642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63E7C0-DBFF-01A6-5BEF-3840E6037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CAFDC5E-6E9E-2A61-9BD1-A47850F81539}"/>
              </a:ext>
            </a:extLst>
          </p:cNvPr>
          <p:cNvSpPr txBox="1">
            <a:spLocks/>
          </p:cNvSpPr>
          <p:nvPr/>
        </p:nvSpPr>
        <p:spPr>
          <a:xfrm>
            <a:off x="255946" y="970218"/>
            <a:ext cx="4978195" cy="648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Seascape ecology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FBD781-03F9-78CD-DF33-2945E493A062}"/>
              </a:ext>
            </a:extLst>
          </p:cNvPr>
          <p:cNvSpPr txBox="1"/>
          <p:nvPr/>
        </p:nvSpPr>
        <p:spPr>
          <a:xfrm>
            <a:off x="242101" y="1557690"/>
            <a:ext cx="79662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Spatial heterogeneity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: variation in habitat types (coral reefs, seagrass)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130781-06D6-E993-E60E-B77231AC4626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83F750-DE87-3C69-4FF1-4FBC7454BA9D}"/>
              </a:ext>
            </a:extLst>
          </p:cNvPr>
          <p:cNvSpPr txBox="1"/>
          <p:nvPr/>
        </p:nvSpPr>
        <p:spPr>
          <a:xfrm>
            <a:off x="283599" y="118102"/>
            <a:ext cx="5197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Future research directions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CA2AFC0-17CC-F6E8-24DC-2D2AA74552FE}"/>
              </a:ext>
            </a:extLst>
          </p:cNvPr>
          <p:cNvGrpSpPr/>
          <p:nvPr/>
        </p:nvGrpSpPr>
        <p:grpSpPr>
          <a:xfrm>
            <a:off x="570039" y="2214865"/>
            <a:ext cx="6587341" cy="3672917"/>
            <a:chOff x="4606818" y="1454664"/>
            <a:chExt cx="6587341" cy="3672917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4668E491-E4A1-52A2-F0ED-181CD0E2F2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4156327" y="1905155"/>
              <a:ext cx="3603928" cy="2702946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A close up of a coral reef&#10;&#10;AI-generated content may be incorrect.">
              <a:extLst>
                <a:ext uri="{FF2B5EF4-FFF2-40B4-BE49-F238E27FC236}">
                  <a16:creationId xmlns:a16="http://schemas.microsoft.com/office/drawing/2014/main" id="{777F6BDC-CD0E-8AFD-2E6B-EA50A6E9195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514299" y="1454664"/>
              <a:ext cx="3679860" cy="3672917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754DDF3-580A-4B61-3B9B-7B3BA11F7046}"/>
              </a:ext>
            </a:extLst>
          </p:cNvPr>
          <p:cNvGrpSpPr/>
          <p:nvPr/>
        </p:nvGrpSpPr>
        <p:grpSpPr>
          <a:xfrm>
            <a:off x="299237" y="1927022"/>
            <a:ext cx="8967099" cy="4383528"/>
            <a:chOff x="467532" y="1945234"/>
            <a:chExt cx="8967099" cy="438352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D6915C2-1490-6306-AABF-C6B5E0838A6A}"/>
                </a:ext>
              </a:extLst>
            </p:cNvPr>
            <p:cNvSpPr/>
            <p:nvPr/>
          </p:nvSpPr>
          <p:spPr>
            <a:xfrm>
              <a:off x="467532" y="1945234"/>
              <a:ext cx="7924735" cy="42823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E1D5445-67B7-32A4-828C-F326EC48A12F}"/>
                </a:ext>
              </a:extLst>
            </p:cNvPr>
            <p:cNvGrpSpPr/>
            <p:nvPr/>
          </p:nvGrpSpPr>
          <p:grpSpPr>
            <a:xfrm>
              <a:off x="2372830" y="2214865"/>
              <a:ext cx="7061801" cy="4113897"/>
              <a:chOff x="4626483" y="1669825"/>
              <a:chExt cx="7061801" cy="4113897"/>
            </a:xfrm>
          </p:grpSpPr>
          <p:pic>
            <p:nvPicPr>
              <p:cNvPr id="18" name="Picture 17" descr="A person underwater with a drone flying over the surface&#10;&#10;AI-generated content may be incorrect.">
                <a:extLst>
                  <a:ext uri="{FF2B5EF4-FFF2-40B4-BE49-F238E27FC236}">
                    <a16:creationId xmlns:a16="http://schemas.microsoft.com/office/drawing/2014/main" id="{357D8286-9D9D-B77E-1219-858D574D4C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26483" y="1669825"/>
                <a:ext cx="2828678" cy="4076809"/>
              </a:xfrm>
              <a:prstGeom prst="rect">
                <a:avLst/>
              </a:prstGeom>
            </p:spPr>
          </p:pic>
          <p:pic>
            <p:nvPicPr>
              <p:cNvPr id="19" name="Picture 18" descr="A close-up of a rocky area&#10;&#10;AI-generated content may be incorrect.">
                <a:extLst>
                  <a:ext uri="{FF2B5EF4-FFF2-40B4-BE49-F238E27FC236}">
                    <a16:creationId xmlns:a16="http://schemas.microsoft.com/office/drawing/2014/main" id="{EB15446F-3FEF-0E2E-55F1-8D705530B7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7594980" y="1688037"/>
                <a:ext cx="4093304" cy="4095685"/>
              </a:xfrm>
              <a:prstGeom prst="rect">
                <a:avLst/>
              </a:prstGeom>
            </p:spPr>
          </p:pic>
        </p:grpSp>
      </p:grp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F9AF074-46A1-F9FF-DB83-5E07708ABD9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8664" y="1988149"/>
            <a:ext cx="8206477" cy="479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755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AD0414-9B1D-96DF-2101-EA4883552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69AA2C5-1BD6-7B6F-3579-6CCF75E0C2B6}"/>
              </a:ext>
            </a:extLst>
          </p:cNvPr>
          <p:cNvSpPr txBox="1">
            <a:spLocks/>
          </p:cNvSpPr>
          <p:nvPr/>
        </p:nvSpPr>
        <p:spPr>
          <a:xfrm>
            <a:off x="255946" y="970218"/>
            <a:ext cx="4978195" cy="648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Seascape ecology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802DFA-BB84-58F4-EFE7-763EB6F23104}"/>
              </a:ext>
            </a:extLst>
          </p:cNvPr>
          <p:cNvSpPr txBox="1"/>
          <p:nvPr/>
        </p:nvSpPr>
        <p:spPr>
          <a:xfrm>
            <a:off x="242101" y="1557690"/>
            <a:ext cx="79662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heterogeneity</a:t>
            </a: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variation in habitat types</a:t>
            </a:r>
          </a:p>
          <a:p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Temporal heterogeneity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: variation in communities through time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0E3B781-22E7-8B9D-B4EF-523E7E18D488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C446A3-4363-6060-00B8-9BCC554BF267}"/>
              </a:ext>
            </a:extLst>
          </p:cNvPr>
          <p:cNvSpPr txBox="1"/>
          <p:nvPr/>
        </p:nvSpPr>
        <p:spPr>
          <a:xfrm>
            <a:off x="283599" y="118102"/>
            <a:ext cx="5197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Future research directions</a:t>
            </a:r>
          </a:p>
        </p:txBody>
      </p:sp>
      <p:pic>
        <p:nvPicPr>
          <p:cNvPr id="5" name="Picture 4" descr="A close-up of a fish&#10;&#10;AI-generated content may be incorrect.">
            <a:extLst>
              <a:ext uri="{FF2B5EF4-FFF2-40B4-BE49-F238E27FC236}">
                <a16:creationId xmlns:a16="http://schemas.microsoft.com/office/drawing/2014/main" id="{6D12DEB7-E127-F717-F8C1-6F8F5032FCF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8417" y="2791493"/>
            <a:ext cx="4735007" cy="3578181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6" name="Picture 5" descr="A high angle view of a rocky reef&#10;&#10;AI-generated content may be incorrect.">
            <a:extLst>
              <a:ext uri="{FF2B5EF4-FFF2-40B4-BE49-F238E27FC236}">
                <a16:creationId xmlns:a16="http://schemas.microsoft.com/office/drawing/2014/main" id="{8E5E6BAA-D1F9-CC7E-4E5B-34E15CA4B04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28481" y="2791493"/>
            <a:ext cx="4736920" cy="3578189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3" name="Picture 12" descr="A high angle view of a rocky reef&#10;&#10;AI-generated content may be incorrect.">
            <a:extLst>
              <a:ext uri="{FF2B5EF4-FFF2-40B4-BE49-F238E27FC236}">
                <a16:creationId xmlns:a16="http://schemas.microsoft.com/office/drawing/2014/main" id="{4AAC8E63-8263-3FCA-8E43-96F59944E4C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125242" y="2632042"/>
            <a:ext cx="3706695" cy="298951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14" name="Picture 13" descr="A close-up of a fish&#10;&#10;AI-generated content may be incorrect.">
            <a:extLst>
              <a:ext uri="{FF2B5EF4-FFF2-40B4-BE49-F238E27FC236}">
                <a16:creationId xmlns:a16="http://schemas.microsoft.com/office/drawing/2014/main" id="{14804D17-B878-1B8A-2068-E3BC23B0110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26599" y="2685175"/>
            <a:ext cx="3359601" cy="2936377"/>
          </a:xfrm>
          <a:prstGeom prst="rect">
            <a:avLst/>
          </a:prstGeom>
          <a:ln w="15875">
            <a:solidFill>
              <a:srgbClr val="C00000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74D1FDA-B031-DB35-EE7B-7083B61CA3B7}"/>
              </a:ext>
            </a:extLst>
          </p:cNvPr>
          <p:cNvSpPr/>
          <p:nvPr/>
        </p:nvSpPr>
        <p:spPr>
          <a:xfrm>
            <a:off x="1743205" y="3708863"/>
            <a:ext cx="814593" cy="698037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C3DB2A-B530-75C7-65B6-CB20C625364D}"/>
              </a:ext>
            </a:extLst>
          </p:cNvPr>
          <p:cNvSpPr/>
          <p:nvPr/>
        </p:nvSpPr>
        <p:spPr>
          <a:xfrm>
            <a:off x="7571292" y="3777778"/>
            <a:ext cx="814593" cy="698037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0161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120FE-03FC-B4A2-B552-8E6AF2E0A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2C8AB33-CDC1-DD71-9D40-FBDB7E007A09}"/>
              </a:ext>
            </a:extLst>
          </p:cNvPr>
          <p:cNvSpPr txBox="1">
            <a:spLocks/>
          </p:cNvSpPr>
          <p:nvPr/>
        </p:nvSpPr>
        <p:spPr>
          <a:xfrm>
            <a:off x="255946" y="970218"/>
            <a:ext cx="4978195" cy="648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Seascape ecology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2DD215-A1FB-2CCC-5505-DE2B575CBF7B}"/>
              </a:ext>
            </a:extLst>
          </p:cNvPr>
          <p:cNvSpPr txBox="1"/>
          <p:nvPr/>
        </p:nvSpPr>
        <p:spPr>
          <a:xfrm>
            <a:off x="242101" y="1557690"/>
            <a:ext cx="79662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heterogeneity</a:t>
            </a: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variation in habitat types</a:t>
            </a:r>
          </a:p>
          <a:p>
            <a:r>
              <a:rPr lang="en-AU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heterogeneity</a:t>
            </a: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variation in communities through time</a:t>
            </a:r>
            <a:endParaRPr lang="en-AU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: movement of organisms, larvae, nutrients across seascapes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7A81982-03E7-DC50-1E47-CD0287A25D07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070852-F1C6-37E5-B2E4-8A4447DE2D76}"/>
              </a:ext>
            </a:extLst>
          </p:cNvPr>
          <p:cNvSpPr txBox="1"/>
          <p:nvPr/>
        </p:nvSpPr>
        <p:spPr>
          <a:xfrm>
            <a:off x="283599" y="118102"/>
            <a:ext cx="5197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Future research directions</a:t>
            </a:r>
          </a:p>
        </p:txBody>
      </p:sp>
      <p:pic>
        <p:nvPicPr>
          <p:cNvPr id="3" name="Picture 2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B9FF4801-82C0-4AC9-6C82-673830B6CA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388942" y="2896252"/>
            <a:ext cx="4321278" cy="3386561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4" name="Picture 3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B661FF31-B87B-09C6-6AFE-11886B36101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2101" y="2791493"/>
            <a:ext cx="6884715" cy="3491320"/>
          </a:xfrm>
          <a:prstGeom prst="rect">
            <a:avLst/>
          </a:prstGeom>
          <a:ln w="19050">
            <a:noFill/>
          </a:ln>
        </p:spPr>
      </p:pic>
    </p:spTree>
    <p:extLst>
      <p:ext uri="{BB962C8B-B14F-4D97-AF65-F5344CB8AC3E}">
        <p14:creationId xmlns:p14="http://schemas.microsoft.com/office/powerpoint/2010/main" val="35459346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72DE3-FB57-98F0-BA15-741EE39F9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5B4F050-289A-46A6-10CE-AA8A4A6713F9}"/>
              </a:ext>
            </a:extLst>
          </p:cNvPr>
          <p:cNvSpPr txBox="1">
            <a:spLocks/>
          </p:cNvSpPr>
          <p:nvPr/>
        </p:nvSpPr>
        <p:spPr>
          <a:xfrm>
            <a:off x="255946" y="970218"/>
            <a:ext cx="4978195" cy="648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Seascape ecology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5A709D-5168-9E08-1CFF-2CB855F622E3}"/>
              </a:ext>
            </a:extLst>
          </p:cNvPr>
          <p:cNvSpPr txBox="1"/>
          <p:nvPr/>
        </p:nvSpPr>
        <p:spPr>
          <a:xfrm>
            <a:off x="242101" y="1557690"/>
            <a:ext cx="84152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heterogeneity</a:t>
            </a: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variation in habitat types</a:t>
            </a:r>
          </a:p>
          <a:p>
            <a:r>
              <a:rPr lang="en-AU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heterogeneity</a:t>
            </a: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variation in communities through time</a:t>
            </a:r>
            <a:endParaRPr lang="en-AU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movement of organisms, larvae, nutrients across seascapes</a:t>
            </a:r>
          </a:p>
          <a:p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: how patterns influence biodiversity, trophic interactions, recruitment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222AE1-24FE-4A8F-02D6-663FA6B76B1D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87F3F0-F4DA-D40B-4434-730FA0E1D3C3}"/>
              </a:ext>
            </a:extLst>
          </p:cNvPr>
          <p:cNvSpPr txBox="1"/>
          <p:nvPr/>
        </p:nvSpPr>
        <p:spPr>
          <a:xfrm>
            <a:off x="283599" y="118102"/>
            <a:ext cx="5197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Future research directions</a:t>
            </a:r>
          </a:p>
        </p:txBody>
      </p:sp>
      <p:pic>
        <p:nvPicPr>
          <p:cNvPr id="6" name="Picture 5" descr="A close-up of coral reef&#10;&#10;AI-generated content may be incorrect.">
            <a:extLst>
              <a:ext uri="{FF2B5EF4-FFF2-40B4-BE49-F238E27FC236}">
                <a16:creationId xmlns:a16="http://schemas.microsoft.com/office/drawing/2014/main" id="{4457A350-955E-B46E-7A19-51E1EA20A9A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8617" y="3086100"/>
            <a:ext cx="2963715" cy="3593658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  <p:pic>
        <p:nvPicPr>
          <p:cNvPr id="19" name="Picture 18" descr="A coral reef under water&#10;&#10;AI-generated content may be incorrect.">
            <a:extLst>
              <a:ext uri="{FF2B5EF4-FFF2-40B4-BE49-F238E27FC236}">
                <a16:creationId xmlns:a16="http://schemas.microsoft.com/office/drawing/2014/main" id="{8434B77D-AE1F-1E3D-442F-1D976134311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67299" y="3086100"/>
            <a:ext cx="4706073" cy="3529555"/>
          </a:xfrm>
          <a:prstGeom prst="rect">
            <a:avLst/>
          </a:prstGeom>
          <a:ln w="158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00002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90DFD8-63B4-646F-5C48-B58A2131B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97317C4-FE8B-70D6-D064-6D06AFAC6532}"/>
              </a:ext>
            </a:extLst>
          </p:cNvPr>
          <p:cNvSpPr txBox="1">
            <a:spLocks/>
          </p:cNvSpPr>
          <p:nvPr/>
        </p:nvSpPr>
        <p:spPr>
          <a:xfrm>
            <a:off x="255946" y="970218"/>
            <a:ext cx="4978195" cy="648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Seascape ecology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D765B4-BFB4-841D-DCC1-6B7E310C9FF6}"/>
              </a:ext>
            </a:extLst>
          </p:cNvPr>
          <p:cNvSpPr txBox="1"/>
          <p:nvPr/>
        </p:nvSpPr>
        <p:spPr>
          <a:xfrm>
            <a:off x="242101" y="1557690"/>
            <a:ext cx="84152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heterogeneity</a:t>
            </a: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variation in habitat types</a:t>
            </a:r>
          </a:p>
          <a:p>
            <a:r>
              <a:rPr lang="en-AU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heterogeneity</a:t>
            </a: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variation in communities through time</a:t>
            </a:r>
            <a:endParaRPr lang="en-AU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movement of organisms, larvae, nutrients across seascapes</a:t>
            </a:r>
          </a:p>
          <a:p>
            <a:r>
              <a:rPr lang="en-AU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how patterns influence biodiversity, trophic interactions, recruitment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D40F1C-8132-D93A-9312-9ED64F63BA1F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8194AA-29FE-A505-300C-BEC9F0869497}"/>
              </a:ext>
            </a:extLst>
          </p:cNvPr>
          <p:cNvSpPr txBox="1"/>
          <p:nvPr/>
        </p:nvSpPr>
        <p:spPr>
          <a:xfrm>
            <a:off x="283599" y="118102"/>
            <a:ext cx="5197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Future research directions</a:t>
            </a:r>
          </a:p>
        </p:txBody>
      </p:sp>
      <p:pic>
        <p:nvPicPr>
          <p:cNvPr id="5" name="Picture 4" descr="A close-up of a map&#10;&#10;AI-generated content may be incorrect.">
            <a:extLst>
              <a:ext uri="{FF2B5EF4-FFF2-40B4-BE49-F238E27FC236}">
                <a16:creationId xmlns:a16="http://schemas.microsoft.com/office/drawing/2014/main" id="{D50825D0-14B9-A21F-DC10-F9A79EE3FB4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33945" y="1618817"/>
            <a:ext cx="3125320" cy="490501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6ED8D7E-0515-50AD-B8CB-A5412CE0393E}"/>
              </a:ext>
            </a:extLst>
          </p:cNvPr>
          <p:cNvGrpSpPr/>
          <p:nvPr/>
        </p:nvGrpSpPr>
        <p:grpSpPr>
          <a:xfrm>
            <a:off x="427702" y="3134033"/>
            <a:ext cx="6790190" cy="1480122"/>
            <a:chOff x="132735" y="3429000"/>
            <a:chExt cx="6790190" cy="148012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530290B8-EC7C-B11B-4F24-F9CE1455B7B5}"/>
                </a:ext>
              </a:extLst>
            </p:cNvPr>
            <p:cNvSpPr/>
            <p:nvPr/>
          </p:nvSpPr>
          <p:spPr>
            <a:xfrm>
              <a:off x="132735" y="3429000"/>
              <a:ext cx="6790190" cy="1480122"/>
            </a:xfrm>
            <a:prstGeom prst="roundRect">
              <a:avLst>
                <a:gd name="adj" fmla="val 7039"/>
              </a:avLst>
            </a:prstGeom>
            <a:solidFill>
              <a:schemeClr val="accent1">
                <a:lumMod val="60000"/>
                <a:lumOff val="40000"/>
                <a:alpha val="25995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4A33C68-500E-0009-FAAD-D77AF8C4A23C}"/>
                </a:ext>
              </a:extLst>
            </p:cNvPr>
            <p:cNvSpPr txBox="1"/>
            <p:nvPr/>
          </p:nvSpPr>
          <p:spPr>
            <a:xfrm>
              <a:off x="255946" y="3482355"/>
              <a:ext cx="61005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</a:t>
              </a:r>
              <a:r>
                <a:rPr lang="en-US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) Range shifts in corals on the Western Australian coast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9C3A480-BC2C-AA34-71F2-04A14071C933}"/>
                </a:ext>
              </a:extLst>
            </p:cNvPr>
            <p:cNvSpPr txBox="1"/>
            <p:nvPr/>
          </p:nvSpPr>
          <p:spPr>
            <a:xfrm>
              <a:off x="422111" y="3851687"/>
              <a:ext cx="631790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Connectivity (</a:t>
              </a:r>
              <a:r>
                <a:rPr lang="en-US" dirty="0" err="1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oceanparcels</a:t>
              </a:r>
              <a:r>
                <a:rPr lang="en-US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Plankton surveys (eDNA), recruitment tiles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Latitudinal translocations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48421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F23ADF-BFD2-78AA-3922-C3DCDC3EB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D17F5FA-9C93-86C0-F2AA-8FAFBD44E3A6}"/>
              </a:ext>
            </a:extLst>
          </p:cNvPr>
          <p:cNvSpPr txBox="1">
            <a:spLocks/>
          </p:cNvSpPr>
          <p:nvPr/>
        </p:nvSpPr>
        <p:spPr>
          <a:xfrm>
            <a:off x="255946" y="970218"/>
            <a:ext cx="4978195" cy="648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Seascape ecology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05543D-29D6-A52C-A4C3-D77554240B2A}"/>
              </a:ext>
            </a:extLst>
          </p:cNvPr>
          <p:cNvSpPr txBox="1"/>
          <p:nvPr/>
        </p:nvSpPr>
        <p:spPr>
          <a:xfrm>
            <a:off x="242101" y="1557690"/>
            <a:ext cx="84152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 heterogeneity</a:t>
            </a: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variation in habitat types</a:t>
            </a:r>
          </a:p>
          <a:p>
            <a:r>
              <a:rPr lang="en-AU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Temporal heterogeneity</a:t>
            </a: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variation in communities through time</a:t>
            </a:r>
            <a:endParaRPr lang="en-AU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AU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Connectivity</a:t>
            </a: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movement of organisms, larvae, nutrients across seascapes</a:t>
            </a:r>
          </a:p>
          <a:p>
            <a:r>
              <a:rPr lang="en-AU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</a:t>
            </a:r>
            <a:r>
              <a:rPr lang="en-AU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how patterns influence biodiversity, trophic interactions, recruitment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71A4E1-DCAE-3D94-0504-69415FABDA1F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8142E6-BECF-6D1F-63B4-2429148C01C1}"/>
              </a:ext>
            </a:extLst>
          </p:cNvPr>
          <p:cNvSpPr txBox="1"/>
          <p:nvPr/>
        </p:nvSpPr>
        <p:spPr>
          <a:xfrm>
            <a:off x="283599" y="118102"/>
            <a:ext cx="5197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Future research directions</a:t>
            </a:r>
          </a:p>
        </p:txBody>
      </p:sp>
      <p:pic>
        <p:nvPicPr>
          <p:cNvPr id="5" name="Picture 4" descr="A close-up of a map&#10;&#10;AI-generated content may be incorrect.">
            <a:extLst>
              <a:ext uri="{FF2B5EF4-FFF2-40B4-BE49-F238E27FC236}">
                <a16:creationId xmlns:a16="http://schemas.microsoft.com/office/drawing/2014/main" id="{8AC17A9E-9233-6030-7609-3D02541009C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933945" y="1618817"/>
            <a:ext cx="3125320" cy="4905017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C5C14C82-E157-82B8-27D7-05BAFDB6BD8E}"/>
              </a:ext>
            </a:extLst>
          </p:cNvPr>
          <p:cNvGrpSpPr/>
          <p:nvPr/>
        </p:nvGrpSpPr>
        <p:grpSpPr>
          <a:xfrm>
            <a:off x="427702" y="3134033"/>
            <a:ext cx="6790190" cy="1480122"/>
            <a:chOff x="132735" y="3429000"/>
            <a:chExt cx="6790190" cy="1480122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31EA13B-B350-4AEF-F4A7-60F8C2560E62}"/>
                </a:ext>
              </a:extLst>
            </p:cNvPr>
            <p:cNvSpPr/>
            <p:nvPr/>
          </p:nvSpPr>
          <p:spPr>
            <a:xfrm>
              <a:off x="132735" y="3429000"/>
              <a:ext cx="6790190" cy="1480122"/>
            </a:xfrm>
            <a:prstGeom prst="roundRect">
              <a:avLst>
                <a:gd name="adj" fmla="val 7039"/>
              </a:avLst>
            </a:prstGeom>
            <a:solidFill>
              <a:schemeClr val="accent1">
                <a:lumMod val="60000"/>
                <a:lumOff val="40000"/>
                <a:alpha val="25995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AD0C6C9-9A44-1B87-9C6D-4CFC076352FD}"/>
                </a:ext>
              </a:extLst>
            </p:cNvPr>
            <p:cNvSpPr txBox="1"/>
            <p:nvPr/>
          </p:nvSpPr>
          <p:spPr>
            <a:xfrm>
              <a:off x="255946" y="3482355"/>
              <a:ext cx="610054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err="1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</a:t>
              </a:r>
              <a:r>
                <a:rPr lang="en-US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) Range shifts in corals on the Western Australian coast</a:t>
              </a:r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24655C2-B09E-8000-5FB6-996A7691EBFF}"/>
                </a:ext>
              </a:extLst>
            </p:cNvPr>
            <p:cNvSpPr txBox="1"/>
            <p:nvPr/>
          </p:nvSpPr>
          <p:spPr>
            <a:xfrm>
              <a:off x="422111" y="3851687"/>
              <a:ext cx="631790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Connectivity (</a:t>
              </a:r>
              <a:r>
                <a:rPr lang="en-US" dirty="0" err="1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oceanparcels</a:t>
              </a:r>
              <a:r>
                <a:rPr lang="en-US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Plankton surveys (eDNA), recruitment tiles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Latitudinal translocations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D119336-6777-8FB2-0E88-7360926A63CD}"/>
              </a:ext>
            </a:extLst>
          </p:cNvPr>
          <p:cNvGrpSpPr/>
          <p:nvPr/>
        </p:nvGrpSpPr>
        <p:grpSpPr>
          <a:xfrm>
            <a:off x="427702" y="4849382"/>
            <a:ext cx="6790190" cy="1480122"/>
            <a:chOff x="132735" y="3429000"/>
            <a:chExt cx="6790190" cy="1480122"/>
          </a:xfrm>
        </p:grpSpPr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F8E19B6C-EB8B-E308-FF1C-E21B539540BC}"/>
                </a:ext>
              </a:extLst>
            </p:cNvPr>
            <p:cNvSpPr/>
            <p:nvPr/>
          </p:nvSpPr>
          <p:spPr>
            <a:xfrm>
              <a:off x="132735" y="3429000"/>
              <a:ext cx="6790190" cy="1480122"/>
            </a:xfrm>
            <a:prstGeom prst="roundRect">
              <a:avLst>
                <a:gd name="adj" fmla="val 7039"/>
              </a:avLst>
            </a:prstGeom>
            <a:solidFill>
              <a:schemeClr val="accent1">
                <a:lumMod val="60000"/>
                <a:lumOff val="40000"/>
                <a:alpha val="12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EEB59C-A45C-40A1-7355-8D0B667D7C68}"/>
                </a:ext>
              </a:extLst>
            </p:cNvPr>
            <p:cNvSpPr txBox="1"/>
            <p:nvPr/>
          </p:nvSpPr>
          <p:spPr>
            <a:xfrm>
              <a:off x="255945" y="3482355"/>
              <a:ext cx="648406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ii) Marine Protected Areas under predicted climate change</a:t>
              </a:r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845B80B-3AC0-D568-A0BC-6B6875764FD8}"/>
                </a:ext>
              </a:extLst>
            </p:cNvPr>
            <p:cNvSpPr txBox="1"/>
            <p:nvPr/>
          </p:nvSpPr>
          <p:spPr>
            <a:xfrm>
              <a:off x="422111" y="3851687"/>
              <a:ext cx="6317902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Habitat distributions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CMIP6 climate projections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Identify refugia and under-representation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6C1D987-20B9-4063-0E87-D392F8FDA9D6}"/>
              </a:ext>
            </a:extLst>
          </p:cNvPr>
          <p:cNvGrpSpPr/>
          <p:nvPr/>
        </p:nvGrpSpPr>
        <p:grpSpPr>
          <a:xfrm>
            <a:off x="8067368" y="1655114"/>
            <a:ext cx="3991897" cy="4999703"/>
            <a:chOff x="8067368" y="1655114"/>
            <a:chExt cx="3991897" cy="499970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28A1283-CFE5-CC1D-8CED-343AE2A2B900}"/>
                </a:ext>
              </a:extLst>
            </p:cNvPr>
            <p:cNvSpPr/>
            <p:nvPr/>
          </p:nvSpPr>
          <p:spPr>
            <a:xfrm>
              <a:off x="8067368" y="1655114"/>
              <a:ext cx="3991897" cy="499970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Picture 5" descr="A map of the island&#10;&#10;AI-generated content may be incorrect.">
              <a:extLst>
                <a:ext uri="{FF2B5EF4-FFF2-40B4-BE49-F238E27FC236}">
                  <a16:creationId xmlns:a16="http://schemas.microsoft.com/office/drawing/2014/main" id="{D03D59DC-2491-74A3-0AED-9BCD45E5BA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8367514" y="1990264"/>
              <a:ext cx="3582385" cy="46309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4409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BC332-26A4-1F94-66C3-171F060348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6" name="Group 4095">
            <a:extLst>
              <a:ext uri="{FF2B5EF4-FFF2-40B4-BE49-F238E27FC236}">
                <a16:creationId xmlns:a16="http://schemas.microsoft.com/office/drawing/2014/main" id="{3E3C7262-0F4A-55C0-A036-C5368ECE8C09}"/>
              </a:ext>
            </a:extLst>
          </p:cNvPr>
          <p:cNvGrpSpPr/>
          <p:nvPr/>
        </p:nvGrpSpPr>
        <p:grpSpPr>
          <a:xfrm>
            <a:off x="607575" y="6060609"/>
            <a:ext cx="4040233" cy="797391"/>
            <a:chOff x="55517" y="5776790"/>
            <a:chExt cx="5230569" cy="1081210"/>
          </a:xfrm>
        </p:grpSpPr>
        <p:pic>
          <p:nvPicPr>
            <p:cNvPr id="4098" name="Picture 2" descr="Collections Care Manual - MGNSW">
              <a:extLst>
                <a:ext uri="{FF2B5EF4-FFF2-40B4-BE49-F238E27FC236}">
                  <a16:creationId xmlns:a16="http://schemas.microsoft.com/office/drawing/2014/main" id="{A6C308FD-A8EF-F40B-2D6B-A6553F3EAE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17" y="5808814"/>
              <a:ext cx="1209827" cy="1049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4" name="Picture 8" descr="CSIRO - Organizations - data.wa.gov.au">
              <a:extLst>
                <a:ext uri="{FF2B5EF4-FFF2-40B4-BE49-F238E27FC236}">
                  <a16:creationId xmlns:a16="http://schemas.microsoft.com/office/drawing/2014/main" id="{68DEF152-6F0F-7823-DA29-A0477D668C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6365" y="5923184"/>
              <a:ext cx="1573321" cy="771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8" name="Picture 12" descr="Australian Institute of Marine Science ...">
              <a:extLst>
                <a:ext uri="{FF2B5EF4-FFF2-40B4-BE49-F238E27FC236}">
                  <a16:creationId xmlns:a16="http://schemas.microsoft.com/office/drawing/2014/main" id="{7490C7E1-44A7-FBCC-4879-9D9BE9673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5484" y="5900596"/>
              <a:ext cx="839302" cy="839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62" descr="A black background with white text&#10;&#10;AI-generated content may be incorrect.">
              <a:extLst>
                <a:ext uri="{FF2B5EF4-FFF2-40B4-BE49-F238E27FC236}">
                  <a16:creationId xmlns:a16="http://schemas.microsoft.com/office/drawing/2014/main" id="{D69513B8-62A5-6712-3617-1FBD5F7F73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2639" y="6377445"/>
              <a:ext cx="1209828" cy="404652"/>
            </a:xfrm>
            <a:prstGeom prst="rect">
              <a:avLst/>
            </a:prstGeom>
          </p:spPr>
        </p:pic>
        <p:pic>
          <p:nvPicPr>
            <p:cNvPr id="4102" name="Picture 6" descr="Minderoo Foundation - RIAA Member">
              <a:extLst>
                <a:ext uri="{FF2B5EF4-FFF2-40B4-BE49-F238E27FC236}">
                  <a16:creationId xmlns:a16="http://schemas.microsoft.com/office/drawing/2014/main" id="{37C4A585-8A5E-E730-7FFE-1F5057B6AD9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0812" r="29825"/>
            <a:stretch>
              <a:fillRect/>
            </a:stretch>
          </p:blipFill>
          <p:spPr bwMode="auto">
            <a:xfrm>
              <a:off x="4447885" y="5776790"/>
              <a:ext cx="838201" cy="1064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0E04734-7435-0209-122F-7B37C43833A2}"/>
              </a:ext>
            </a:extLst>
          </p:cNvPr>
          <p:cNvGrpSpPr/>
          <p:nvPr/>
        </p:nvGrpSpPr>
        <p:grpSpPr>
          <a:xfrm>
            <a:off x="3147860" y="2963857"/>
            <a:ext cx="2086281" cy="1626920"/>
            <a:chOff x="3826621" y="2446801"/>
            <a:chExt cx="2086281" cy="1626920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A2E62060-D85D-020E-6957-912394F05349}"/>
                </a:ext>
              </a:extLst>
            </p:cNvPr>
            <p:cNvSpPr/>
            <p:nvPr/>
          </p:nvSpPr>
          <p:spPr>
            <a:xfrm>
              <a:off x="3826621" y="2446801"/>
              <a:ext cx="1631173" cy="1626920"/>
            </a:xfrm>
            <a:prstGeom prst="ellipse">
              <a:avLst/>
            </a:prstGeom>
            <a:solidFill>
              <a:srgbClr val="FFFF00">
                <a:alpha val="16094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CA6854E-D666-35DE-659A-33E5FAF76A40}"/>
                </a:ext>
              </a:extLst>
            </p:cNvPr>
            <p:cNvSpPr txBox="1"/>
            <p:nvPr/>
          </p:nvSpPr>
          <p:spPr>
            <a:xfrm>
              <a:off x="3826621" y="2806785"/>
              <a:ext cx="2086281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Institute for </a:t>
              </a:r>
            </a:p>
            <a:p>
              <a:pPr algn="ctr"/>
              <a:r>
                <a:rPr lang="en-US" sz="14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Data </a:t>
              </a:r>
            </a:p>
            <a:p>
              <a:pPr algn="ctr"/>
              <a:r>
                <a:rPr lang="en-US" sz="14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Science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3FE5A87-968D-EC7D-99BD-6D6471968F06}"/>
              </a:ext>
            </a:extLst>
          </p:cNvPr>
          <p:cNvGrpSpPr/>
          <p:nvPr/>
        </p:nvGrpSpPr>
        <p:grpSpPr>
          <a:xfrm>
            <a:off x="2209289" y="4280253"/>
            <a:ext cx="2504891" cy="2028887"/>
            <a:chOff x="2888050" y="3763197"/>
            <a:chExt cx="2504891" cy="202888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7523D2C-3E67-00C1-594B-400515229D50}"/>
                </a:ext>
              </a:extLst>
            </p:cNvPr>
            <p:cNvSpPr/>
            <p:nvPr/>
          </p:nvSpPr>
          <p:spPr>
            <a:xfrm>
              <a:off x="3956413" y="3763197"/>
              <a:ext cx="1436528" cy="1401407"/>
            </a:xfrm>
            <a:prstGeom prst="ellipse">
              <a:avLst/>
            </a:prstGeom>
            <a:solidFill>
              <a:schemeClr val="accent6">
                <a:lumMod val="75000"/>
                <a:alpha val="34099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74FC7B-3AB0-21BD-0414-7A620ABFA129}"/>
                </a:ext>
              </a:extLst>
            </p:cNvPr>
            <p:cNvSpPr txBox="1"/>
            <p:nvPr/>
          </p:nvSpPr>
          <p:spPr>
            <a:xfrm>
              <a:off x="4078780" y="3989842"/>
              <a:ext cx="1148223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12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Remote Sensing &amp; Satellite Research Group</a:t>
              </a: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849DBEB5-1AB2-E8DC-46A0-0A3AF8A533D5}"/>
                </a:ext>
              </a:extLst>
            </p:cNvPr>
            <p:cNvSpPr/>
            <p:nvPr/>
          </p:nvSpPr>
          <p:spPr>
            <a:xfrm>
              <a:off x="2888050" y="4377540"/>
              <a:ext cx="1436528" cy="1414544"/>
            </a:xfrm>
            <a:prstGeom prst="ellipse">
              <a:avLst/>
            </a:prstGeom>
            <a:solidFill>
              <a:schemeClr val="accent3">
                <a:alpha val="16964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7FC157A-A02D-22EB-684A-1B019B31E2E6}"/>
                </a:ext>
              </a:extLst>
            </p:cNvPr>
            <p:cNvSpPr txBox="1"/>
            <p:nvPr/>
          </p:nvSpPr>
          <p:spPr>
            <a:xfrm>
              <a:off x="3003850" y="5073810"/>
              <a:ext cx="116748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AU" sz="14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Spatial </a:t>
              </a:r>
            </a:p>
            <a:p>
              <a:pPr algn="ctr"/>
              <a:r>
                <a:rPr lang="en-AU" sz="14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sciences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8C36FAD-0700-4E63-E1C8-1C5CE81DE6F3}"/>
              </a:ext>
            </a:extLst>
          </p:cNvPr>
          <p:cNvGrpSpPr/>
          <p:nvPr/>
        </p:nvGrpSpPr>
        <p:grpSpPr>
          <a:xfrm>
            <a:off x="160121" y="1959437"/>
            <a:ext cx="3767826" cy="3668504"/>
            <a:chOff x="838882" y="1442381"/>
            <a:chExt cx="3767826" cy="3668504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D571077-EA43-0B20-AE35-C101CDA97EA0}"/>
                </a:ext>
              </a:extLst>
            </p:cNvPr>
            <p:cNvSpPr/>
            <p:nvPr/>
          </p:nvSpPr>
          <p:spPr>
            <a:xfrm>
              <a:off x="2804718" y="1442381"/>
              <a:ext cx="1440000" cy="1440000"/>
            </a:xfrm>
            <a:prstGeom prst="ellipse">
              <a:avLst/>
            </a:prstGeom>
            <a:solidFill>
              <a:schemeClr val="accent1">
                <a:alpha val="12404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4EFBB598-2717-45AA-465E-05782D2A3B9D}"/>
                </a:ext>
              </a:extLst>
            </p:cNvPr>
            <p:cNvSpPr/>
            <p:nvPr/>
          </p:nvSpPr>
          <p:spPr>
            <a:xfrm>
              <a:off x="1267274" y="1714599"/>
              <a:ext cx="1980000" cy="1980000"/>
            </a:xfrm>
            <a:prstGeom prst="ellipse">
              <a:avLst/>
            </a:prstGeom>
            <a:solidFill>
              <a:schemeClr val="accent1">
                <a:alpha val="5851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C1B08CE3-4E2F-18A6-DC49-8719BE9FB29D}"/>
                </a:ext>
              </a:extLst>
            </p:cNvPr>
            <p:cNvSpPr/>
            <p:nvPr/>
          </p:nvSpPr>
          <p:spPr>
            <a:xfrm>
              <a:off x="997029" y="3130885"/>
              <a:ext cx="1980000" cy="1980000"/>
            </a:xfrm>
            <a:prstGeom prst="ellipse">
              <a:avLst/>
            </a:prstGeom>
            <a:solidFill>
              <a:schemeClr val="accent1">
                <a:alpha val="23254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85D390D-3469-6480-B5B9-2F2BE0933156}"/>
                </a:ext>
              </a:extLst>
            </p:cNvPr>
            <p:cNvSpPr txBox="1"/>
            <p:nvPr/>
          </p:nvSpPr>
          <p:spPr>
            <a:xfrm>
              <a:off x="3247274" y="1857061"/>
              <a:ext cx="130628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1400" dirty="0" err="1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TrEnD</a:t>
              </a:r>
              <a:r>
                <a:rPr lang="en-AU" sz="14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</a:t>
              </a:r>
            </a:p>
            <a:p>
              <a:r>
                <a:rPr lang="en-AU" sz="14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Lab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7792B28-674A-2BE9-6BF1-3FAB8BB87692}"/>
                </a:ext>
              </a:extLst>
            </p:cNvPr>
            <p:cNvSpPr/>
            <p:nvPr/>
          </p:nvSpPr>
          <p:spPr>
            <a:xfrm>
              <a:off x="2044326" y="2393472"/>
              <a:ext cx="2562382" cy="2579510"/>
            </a:xfrm>
            <a:prstGeom prst="ellipse">
              <a:avLst/>
            </a:prstGeom>
            <a:solidFill>
              <a:schemeClr val="bg1">
                <a:lumMod val="65000"/>
                <a:alpha val="0"/>
              </a:schemeClr>
            </a:solidFill>
            <a:ln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1C07729-3F42-3492-D81E-F3978FE9A920}"/>
                </a:ext>
              </a:extLst>
            </p:cNvPr>
            <p:cNvSpPr txBox="1"/>
            <p:nvPr/>
          </p:nvSpPr>
          <p:spPr>
            <a:xfrm>
              <a:off x="838882" y="3885469"/>
              <a:ext cx="199136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Fish </a:t>
              </a:r>
            </a:p>
            <a:p>
              <a:pPr algn="ctr"/>
              <a:r>
                <a:rPr lang="en-US" sz="14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Ecology</a:t>
              </a:r>
            </a:p>
            <a:p>
              <a:pPr algn="ctr"/>
              <a:r>
                <a:rPr lang="en-US" sz="14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Lab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37F509A-D0E0-3715-8E19-4588478AAFB0}"/>
                </a:ext>
              </a:extLst>
            </p:cNvPr>
            <p:cNvSpPr txBox="1"/>
            <p:nvPr/>
          </p:nvSpPr>
          <p:spPr>
            <a:xfrm>
              <a:off x="1681568" y="2077469"/>
              <a:ext cx="1087606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buNone/>
              </a:pPr>
              <a:r>
                <a:rPr lang="en-AU" sz="1400" dirty="0">
                  <a:solidFill>
                    <a:srgbClr val="000000"/>
                  </a:solidFill>
                  <a:effectLst/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CORE </a:t>
              </a:r>
            </a:p>
            <a:p>
              <a:pPr algn="l">
                <a:buNone/>
              </a:pPr>
              <a:r>
                <a:rPr lang="en-AU" sz="1400" dirty="0">
                  <a:solidFill>
                    <a:srgbClr val="000000"/>
                  </a:solidFill>
                  <a:effectLst/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Research </a:t>
              </a:r>
            </a:p>
            <a:p>
              <a:pPr algn="l">
                <a:buNone/>
              </a:pPr>
              <a:r>
                <a:rPr lang="en-AU" sz="1400" dirty="0">
                  <a:solidFill>
                    <a:srgbClr val="000000"/>
                  </a:solidFill>
                  <a:effectLst/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Group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C3BD54-2DF8-093E-3281-533560E977EF}"/>
                </a:ext>
              </a:extLst>
            </p:cNvPr>
            <p:cNvSpPr txBox="1"/>
            <p:nvPr/>
          </p:nvSpPr>
          <p:spPr>
            <a:xfrm>
              <a:off x="2977029" y="3452952"/>
              <a:ext cx="130628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AU" sz="14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Seascape</a:t>
              </a:r>
            </a:p>
            <a:p>
              <a:r>
                <a:rPr lang="en-AU" sz="14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Ecology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D5578E28-3D27-8A1A-C896-C059FCC3D891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CDD938-DA40-7B8B-5E1F-F0B2D2B478FC}"/>
              </a:ext>
            </a:extLst>
          </p:cNvPr>
          <p:cNvSpPr txBox="1"/>
          <p:nvPr/>
        </p:nvSpPr>
        <p:spPr>
          <a:xfrm>
            <a:off x="283599" y="118102"/>
            <a:ext cx="5197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Future research directions</a:t>
            </a:r>
          </a:p>
        </p:txBody>
      </p:sp>
      <p:sp>
        <p:nvSpPr>
          <p:cNvPr id="43" name="Content Placeholder 2">
            <a:extLst>
              <a:ext uri="{FF2B5EF4-FFF2-40B4-BE49-F238E27FC236}">
                <a16:creationId xmlns:a16="http://schemas.microsoft.com/office/drawing/2014/main" id="{0360F23A-2427-B5B6-4938-C33B156147A2}"/>
              </a:ext>
            </a:extLst>
          </p:cNvPr>
          <p:cNvSpPr txBox="1">
            <a:spLocks/>
          </p:cNvSpPr>
          <p:nvPr/>
        </p:nvSpPr>
        <p:spPr>
          <a:xfrm>
            <a:off x="255946" y="970218"/>
            <a:ext cx="4978195" cy="648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Seascape ecology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FD9D260-6B75-31A0-F53F-473388835181}"/>
              </a:ext>
            </a:extLst>
          </p:cNvPr>
          <p:cNvGrpSpPr/>
          <p:nvPr/>
        </p:nvGrpSpPr>
        <p:grpSpPr>
          <a:xfrm>
            <a:off x="5842489" y="1164222"/>
            <a:ext cx="5849645" cy="2340391"/>
            <a:chOff x="5842489" y="1164222"/>
            <a:chExt cx="5849645" cy="234039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FE8A08E-2092-3F53-E68C-DE6BA4CD5AB4}"/>
                </a:ext>
              </a:extLst>
            </p:cNvPr>
            <p:cNvSpPr txBox="1"/>
            <p:nvPr/>
          </p:nvSpPr>
          <p:spPr>
            <a:xfrm>
              <a:off x="5950197" y="1274715"/>
              <a:ext cx="5741937" cy="21544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funding</a:t>
              </a:r>
            </a:p>
            <a:p>
              <a:endParaRPr lang="en-AU" dirty="0">
                <a:solidFill>
                  <a:srgbClr val="000000"/>
                </a:solidFill>
                <a:effectLst/>
                <a:latin typeface="Helvetica" pitchFamily="2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400" dirty="0">
                  <a:solidFill>
                    <a:srgbClr val="000000"/>
                  </a:solidFill>
                  <a:latin typeface="Helvetica" pitchFamily="2" charset="0"/>
                </a:rPr>
                <a:t>ARC Discovery (</a:t>
              </a:r>
              <a:r>
                <a:rPr lang="en-US" sz="14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DP180102526) (2018-2022)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400" dirty="0">
                  <a:solidFill>
                    <a:srgbClr val="000000"/>
                  </a:solidFill>
                  <a:latin typeface="Helvetica" pitchFamily="2" charset="0"/>
                </a:rPr>
                <a:t>National Environmental Research Program (NERP) (2011-2015)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400" dirty="0">
                  <a:solidFill>
                    <a:srgbClr val="000000"/>
                  </a:solidFill>
                  <a:latin typeface="Helvetica" pitchFamily="2" charset="0"/>
                </a:rPr>
                <a:t>National Environmental Science Program 5.7 (NESP) (2007-2011)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AU" sz="1400" dirty="0">
                <a:solidFill>
                  <a:srgbClr val="000000"/>
                </a:solidFill>
                <a:effectLst/>
                <a:latin typeface="Helvetica" pitchFamily="2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400" dirty="0">
                  <a:solidFill>
                    <a:srgbClr val="000000"/>
                  </a:solidFill>
                  <a:latin typeface="Helvetica" pitchFamily="2" charset="0"/>
                </a:rPr>
                <a:t>The Ocean Conservancy Fellowship (2007-2010)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400" dirty="0">
                  <a:solidFill>
                    <a:srgbClr val="000000"/>
                  </a:solidFill>
                  <a:effectLst/>
                  <a:latin typeface="Helvetica" pitchFamily="2" charset="0"/>
                </a:rPr>
                <a:t>Mia J Tegner </a:t>
              </a:r>
              <a:r>
                <a:rPr lang="en-AU" sz="1400" dirty="0">
                  <a:solidFill>
                    <a:srgbClr val="000000"/>
                  </a:solidFill>
                  <a:latin typeface="Helvetica" pitchFamily="2" charset="0"/>
                </a:rPr>
                <a:t>fellowship (2009-2011)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400" dirty="0">
                  <a:solidFill>
                    <a:srgbClr val="000000"/>
                  </a:solidFill>
                  <a:effectLst/>
                  <a:latin typeface="Helvetica" pitchFamily="2" charset="0"/>
                </a:rPr>
                <a:t>GBRM</a:t>
              </a:r>
              <a:r>
                <a:rPr lang="en-AU" sz="1400" dirty="0">
                  <a:solidFill>
                    <a:srgbClr val="000000"/>
                  </a:solidFill>
                  <a:latin typeface="Helvetica" pitchFamily="2" charset="0"/>
                </a:rPr>
                <a:t>PA Science for Management (2009)</a:t>
              </a:r>
              <a:endParaRPr lang="en-AU" sz="1400" dirty="0">
                <a:solidFill>
                  <a:srgbClr val="000000"/>
                </a:solidFill>
                <a:effectLst/>
                <a:latin typeface="Helvetica" pitchFamily="2" charset="0"/>
              </a:endParaRPr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21D6DDDE-0582-FD91-AB40-1D2485529EE9}"/>
                </a:ext>
              </a:extLst>
            </p:cNvPr>
            <p:cNvSpPr/>
            <p:nvPr/>
          </p:nvSpPr>
          <p:spPr>
            <a:xfrm>
              <a:off x="5842489" y="1164222"/>
              <a:ext cx="5741937" cy="2340391"/>
            </a:xfrm>
            <a:prstGeom prst="roundRect">
              <a:avLst>
                <a:gd name="adj" fmla="val 9056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709323DF-F879-ACF5-FDD1-FD881BC47786}"/>
              </a:ext>
            </a:extLst>
          </p:cNvPr>
          <p:cNvGrpSpPr/>
          <p:nvPr/>
        </p:nvGrpSpPr>
        <p:grpSpPr>
          <a:xfrm>
            <a:off x="5842488" y="3777317"/>
            <a:ext cx="5921107" cy="2340391"/>
            <a:chOff x="5842488" y="3777317"/>
            <a:chExt cx="5921107" cy="2340391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7131F31-985D-2EAA-D259-3A4946015F18}"/>
                </a:ext>
              </a:extLst>
            </p:cNvPr>
            <p:cNvSpPr txBox="1"/>
            <p:nvPr/>
          </p:nvSpPr>
          <p:spPr>
            <a:xfrm>
              <a:off x="6021658" y="3892986"/>
              <a:ext cx="5741937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Future funding</a:t>
              </a:r>
            </a:p>
            <a:p>
              <a:endParaRPr lang="en-AU" sz="2000" dirty="0">
                <a:solidFill>
                  <a:srgbClr val="000000"/>
                </a:solidFill>
                <a:effectLst/>
                <a:latin typeface="Helvetica" pitchFamily="2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600" dirty="0">
                  <a:solidFill>
                    <a:srgbClr val="000000"/>
                  </a:solidFill>
                  <a:latin typeface="Helvetica" pitchFamily="2" charset="0"/>
                </a:rPr>
                <a:t>ARC Discovery / ARC Future Fellowship program</a:t>
              </a:r>
              <a:endParaRPr lang="en-US" sz="16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Industry collaboration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NGO engagement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600" dirty="0">
                  <a:solidFill>
                    <a:srgbClr val="00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Philanthropic funding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AU" sz="1600" dirty="0">
                  <a:solidFill>
                    <a:srgbClr val="000000"/>
                  </a:solidFill>
                  <a:latin typeface="Helvetica" pitchFamily="2" charset="0"/>
                </a:rPr>
                <a:t>External consulting</a:t>
              </a:r>
            </a:p>
          </p:txBody>
        </p:sp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AD4E1A6B-7EF4-ACED-99AE-20EA3E5B9464}"/>
                </a:ext>
              </a:extLst>
            </p:cNvPr>
            <p:cNvSpPr/>
            <p:nvPr/>
          </p:nvSpPr>
          <p:spPr>
            <a:xfrm>
              <a:off x="5842488" y="3777317"/>
              <a:ext cx="5741937" cy="2340391"/>
            </a:xfrm>
            <a:prstGeom prst="roundRect">
              <a:avLst>
                <a:gd name="adj" fmla="val 9056"/>
              </a:avLst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CABA82F0-B5DA-3710-1EC9-EC767A88BA30}"/>
              </a:ext>
            </a:extLst>
          </p:cNvPr>
          <p:cNvSpPr txBox="1">
            <a:spLocks/>
          </p:cNvSpPr>
          <p:nvPr/>
        </p:nvSpPr>
        <p:spPr>
          <a:xfrm>
            <a:off x="160121" y="1711848"/>
            <a:ext cx="4978195" cy="6485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Collaborative space</a:t>
            </a:r>
          </a:p>
        </p:txBody>
      </p:sp>
    </p:spTree>
    <p:extLst>
      <p:ext uri="{BB962C8B-B14F-4D97-AF65-F5344CB8AC3E}">
        <p14:creationId xmlns:p14="http://schemas.microsoft.com/office/powerpoint/2010/main" val="62274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A9C46C-B79D-DC26-709E-28E5E2AD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649505-F333-3185-0935-5E385590D75B}"/>
              </a:ext>
            </a:extLst>
          </p:cNvPr>
          <p:cNvSpPr/>
          <p:nvPr/>
        </p:nvSpPr>
        <p:spPr>
          <a:xfrm>
            <a:off x="428404" y="1088609"/>
            <a:ext cx="4582773" cy="105743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25995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0E8189F-DB86-DDCC-0283-653F7A535869}"/>
              </a:ext>
            </a:extLst>
          </p:cNvPr>
          <p:cNvSpPr/>
          <p:nvPr/>
        </p:nvSpPr>
        <p:spPr>
          <a:xfrm>
            <a:off x="428404" y="2245021"/>
            <a:ext cx="4582773" cy="1057433"/>
          </a:xfrm>
          <a:prstGeom prst="roundRect">
            <a:avLst/>
          </a:prstGeom>
          <a:solidFill>
            <a:schemeClr val="accent1">
              <a:lumMod val="60000"/>
              <a:lumOff val="40000"/>
              <a:alpha val="1999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B24DB4B-B218-39A7-E917-7007AD27A2A3}"/>
              </a:ext>
            </a:extLst>
          </p:cNvPr>
          <p:cNvSpPr/>
          <p:nvPr/>
        </p:nvSpPr>
        <p:spPr>
          <a:xfrm>
            <a:off x="428404" y="3377683"/>
            <a:ext cx="4582772" cy="875318"/>
          </a:xfrm>
          <a:prstGeom prst="roundRect">
            <a:avLst/>
          </a:prstGeom>
          <a:solidFill>
            <a:schemeClr val="accent1">
              <a:lumMod val="20000"/>
              <a:lumOff val="80000"/>
              <a:alpha val="1999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4C08B78-1DE6-05D3-5C34-10BF72667F80}"/>
              </a:ext>
            </a:extLst>
          </p:cNvPr>
          <p:cNvSpPr/>
          <p:nvPr/>
        </p:nvSpPr>
        <p:spPr>
          <a:xfrm>
            <a:off x="428404" y="4340105"/>
            <a:ext cx="4654234" cy="875318"/>
          </a:xfrm>
          <a:prstGeom prst="roundRect">
            <a:avLst/>
          </a:prstGeom>
          <a:solidFill>
            <a:schemeClr val="accent2">
              <a:lumMod val="20000"/>
              <a:lumOff val="80000"/>
              <a:alpha val="1999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34454F2-5510-4EA0-31FF-419DA2696C21}"/>
              </a:ext>
            </a:extLst>
          </p:cNvPr>
          <p:cNvSpPr/>
          <p:nvPr/>
        </p:nvSpPr>
        <p:spPr>
          <a:xfrm>
            <a:off x="428404" y="5302528"/>
            <a:ext cx="4654234" cy="118494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A47AF7B-1B34-2815-6B7A-B5E0FC1537A2}"/>
              </a:ext>
            </a:extLst>
          </p:cNvPr>
          <p:cNvSpPr txBox="1"/>
          <p:nvPr/>
        </p:nvSpPr>
        <p:spPr>
          <a:xfrm>
            <a:off x="511635" y="1088609"/>
            <a:ext cx="247707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Science for impact</a:t>
            </a:r>
          </a:p>
          <a:p>
            <a:pPr marL="285750" indent="-285750">
              <a:buFontTx/>
              <a:buChar char="-"/>
            </a:pPr>
            <a:r>
              <a:rPr lang="en-AU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Applied science</a:t>
            </a:r>
          </a:p>
          <a:p>
            <a:pPr marL="285750" indent="-285750">
              <a:buFontTx/>
              <a:buChar char="-"/>
            </a:pPr>
            <a:r>
              <a:rPr lang="en-AU" sz="1400" dirty="0">
                <a:solidFill>
                  <a:srgbClr val="000000"/>
                </a:solidFill>
                <a:latin typeface="Arial" panose="020B0604020202020204" pitchFamily="34" charset="0"/>
              </a:rPr>
              <a:t>Decision support tools</a:t>
            </a:r>
          </a:p>
          <a:p>
            <a:pPr marL="285750" indent="-285750">
              <a:buFontTx/>
              <a:buChar char="-"/>
            </a:pPr>
            <a:r>
              <a:rPr lang="en-AU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Policy outcomes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F745033-0AE9-A324-7D02-BD0C111883DA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661CB80-683D-C8DF-1C3A-24C0B04F7A12}"/>
              </a:ext>
            </a:extLst>
          </p:cNvPr>
          <p:cNvSpPr txBox="1"/>
          <p:nvPr/>
        </p:nvSpPr>
        <p:spPr>
          <a:xfrm>
            <a:off x="283599" y="118102"/>
            <a:ext cx="5197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Future research directions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B2A06E0-70A3-4E3B-6060-154EAC3DC49E}"/>
              </a:ext>
            </a:extLst>
          </p:cNvPr>
          <p:cNvSpPr txBox="1"/>
          <p:nvPr/>
        </p:nvSpPr>
        <p:spPr>
          <a:xfrm>
            <a:off x="511635" y="2273507"/>
            <a:ext cx="3181591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Collaborative</a:t>
            </a:r>
          </a:p>
          <a:p>
            <a:pPr marL="285750" indent="-285750">
              <a:buFontTx/>
              <a:buChar char="-"/>
            </a:pPr>
            <a:r>
              <a:rPr lang="en-AU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Interdisciplinary methods</a:t>
            </a:r>
          </a:p>
          <a:p>
            <a:pPr marL="285750" indent="-285750">
              <a:buFontTx/>
              <a:buChar char="-"/>
            </a:pPr>
            <a:r>
              <a:rPr lang="en-AU" sz="1400" dirty="0">
                <a:solidFill>
                  <a:srgbClr val="000000"/>
                </a:solidFill>
                <a:latin typeface="Arial" panose="020B0604020202020204" pitchFamily="34" charset="0"/>
              </a:rPr>
              <a:t>Integrative approaches</a:t>
            </a:r>
            <a:endParaRPr lang="en-AU" sz="1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Traditional owner engagement</a:t>
            </a:r>
          </a:p>
          <a:p>
            <a:endParaRPr lang="en-AU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DA3E919-4704-713B-0120-9212F22106FF}"/>
              </a:ext>
            </a:extLst>
          </p:cNvPr>
          <p:cNvSpPr txBox="1"/>
          <p:nvPr/>
        </p:nvSpPr>
        <p:spPr>
          <a:xfrm>
            <a:off x="511634" y="3385155"/>
            <a:ext cx="515168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Educational science</a:t>
            </a:r>
          </a:p>
          <a:p>
            <a:pPr marL="285750" indent="-285750">
              <a:buFontTx/>
              <a:buChar char="-"/>
            </a:pPr>
            <a:r>
              <a:rPr lang="en-AU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Integrating research with undergraduate learning</a:t>
            </a:r>
          </a:p>
          <a:p>
            <a:pPr marL="285750" indent="-285750">
              <a:buFontTx/>
              <a:buChar char="-"/>
            </a:pPr>
            <a:r>
              <a:rPr lang="en-AU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Science communication and outreach</a:t>
            </a:r>
          </a:p>
          <a:p>
            <a:endParaRPr lang="en-AU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D891436-A480-6323-FA2D-70A25F8DF0FF}"/>
              </a:ext>
            </a:extLst>
          </p:cNvPr>
          <p:cNvSpPr txBox="1"/>
          <p:nvPr/>
        </p:nvSpPr>
        <p:spPr>
          <a:xfrm>
            <a:off x="511635" y="4333398"/>
            <a:ext cx="4582772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Fiel</a:t>
            </a:r>
            <a:r>
              <a:rPr lang="en-AU" dirty="0">
                <a:solidFill>
                  <a:srgbClr val="000000"/>
                </a:solidFill>
                <a:latin typeface="Arial" panose="020B0604020202020204" pitchFamily="34" charset="0"/>
              </a:rPr>
              <a:t>d-</a:t>
            </a:r>
            <a:r>
              <a:rPr lang="en-AU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based science</a:t>
            </a:r>
          </a:p>
          <a:p>
            <a:pPr marL="285750" indent="-285750">
              <a:buFontTx/>
              <a:buChar char="-"/>
            </a:pPr>
            <a:r>
              <a:rPr lang="en-AU" sz="1400" dirty="0">
                <a:solidFill>
                  <a:srgbClr val="000000"/>
                </a:solidFill>
                <a:latin typeface="Arial" panose="020B0604020202020204" pitchFamily="34" charset="0"/>
              </a:rPr>
              <a:t>Observation driven science</a:t>
            </a:r>
            <a:endParaRPr lang="en-AU" sz="1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r>
              <a:rPr lang="en-AU" sz="1400" dirty="0">
                <a:solidFill>
                  <a:srgbClr val="000000"/>
                </a:solidFill>
                <a:latin typeface="Arial" panose="020B0604020202020204" pitchFamily="34" charset="0"/>
              </a:rPr>
              <a:t>-    Supporting OHS frameworks, policy change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26BD26-F8BC-C23E-9161-273DE417A875}"/>
              </a:ext>
            </a:extLst>
          </p:cNvPr>
          <p:cNvSpPr txBox="1"/>
          <p:nvPr/>
        </p:nvSpPr>
        <p:spPr>
          <a:xfrm>
            <a:off x="511635" y="5349061"/>
            <a:ext cx="4571002" cy="11849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Scientific integrity</a:t>
            </a:r>
          </a:p>
          <a:p>
            <a:pPr marL="285750" indent="-285750">
              <a:buFontTx/>
              <a:buChar char="-"/>
            </a:pPr>
            <a:r>
              <a:rPr lang="en-AU" sz="140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 source framework and data sharing</a:t>
            </a:r>
          </a:p>
          <a:p>
            <a:pPr marL="285750" indent="-285750">
              <a:buFontTx/>
              <a:buChar char="-"/>
            </a:pPr>
            <a:r>
              <a:rPr lang="en-AU" sz="1400" dirty="0">
                <a:solidFill>
                  <a:srgbClr val="000000"/>
                </a:solidFill>
                <a:latin typeface="Arial" panose="020B0604020202020204" pitchFamily="34" charset="0"/>
              </a:rPr>
              <a:t>Diversity </a:t>
            </a:r>
            <a:endParaRPr lang="en-AU" sz="1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AU" sz="1400" dirty="0">
                <a:solidFill>
                  <a:srgbClr val="000000"/>
                </a:solidFill>
                <a:latin typeface="Arial" panose="020B0604020202020204" pitchFamily="34" charset="0"/>
              </a:rPr>
              <a:t>Ecological ethics</a:t>
            </a:r>
            <a:endParaRPr lang="en-AU" sz="14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endParaRPr lang="en-AU" sz="11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 descr="A person holding up small objects in front of water&#10;&#10;AI-generated content may be incorrect.">
            <a:extLst>
              <a:ext uri="{FF2B5EF4-FFF2-40B4-BE49-F238E27FC236}">
                <a16:creationId xmlns:a16="http://schemas.microsoft.com/office/drawing/2014/main" id="{ECF41EE7-79C6-A197-6EFE-C8537CEEF0D4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2931" y="1088609"/>
            <a:ext cx="5850665" cy="4387999"/>
          </a:xfrm>
          <a:prstGeom prst="rect">
            <a:avLst/>
          </a:prstGeom>
        </p:spPr>
      </p:pic>
      <p:pic>
        <p:nvPicPr>
          <p:cNvPr id="9" name="Picture 8" descr="A group of people on a boat&#10;&#10;AI-generated content may be incorrect.">
            <a:extLst>
              <a:ext uri="{FF2B5EF4-FFF2-40B4-BE49-F238E27FC236}">
                <a16:creationId xmlns:a16="http://schemas.microsoft.com/office/drawing/2014/main" id="{07606823-323A-A8D7-29AF-A27723B4FBB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12930" y="978336"/>
            <a:ext cx="5986969" cy="4490227"/>
          </a:xfrm>
          <a:prstGeom prst="rect">
            <a:avLst/>
          </a:prstGeom>
        </p:spPr>
      </p:pic>
      <p:pic>
        <p:nvPicPr>
          <p:cNvPr id="11" name="Picture 10" descr="A boat on the water&#10;&#10;AI-generated content may be incorrect.">
            <a:extLst>
              <a:ext uri="{FF2B5EF4-FFF2-40B4-BE49-F238E27FC236}">
                <a16:creationId xmlns:a16="http://schemas.microsoft.com/office/drawing/2014/main" id="{31D2FDE0-420B-30F3-823C-08413BAAFB2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786407" y="978336"/>
            <a:ext cx="6113492" cy="525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2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13" grpId="0" animBg="1"/>
      <p:bldP spid="14" grpId="0" animBg="1"/>
      <p:bldP spid="15" grpId="0" animBg="1"/>
      <p:bldP spid="35" grpId="0"/>
      <p:bldP spid="37" grpId="0"/>
      <p:bldP spid="38" grpId="0"/>
      <p:bldP spid="2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5C175-A054-62B1-3617-BD726A697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B90E9B5-1DFC-319D-4332-E63DAE1CB4E1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7C3C98-69E2-A007-8421-5F056A959443}"/>
              </a:ext>
            </a:extLst>
          </p:cNvPr>
          <p:cNvSpPr txBox="1"/>
          <p:nvPr/>
        </p:nvSpPr>
        <p:spPr>
          <a:xfrm>
            <a:off x="283599" y="118102"/>
            <a:ext cx="5197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Acknowledgments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D29BAF-D4F9-D81E-57C1-A34554F4CD14}"/>
              </a:ext>
            </a:extLst>
          </p:cNvPr>
          <p:cNvSpPr txBox="1"/>
          <p:nvPr/>
        </p:nvSpPr>
        <p:spPr>
          <a:xfrm>
            <a:off x="247949" y="1501024"/>
            <a:ext cx="841520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Faculty of Science and Engineering, Curtin University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Reef Restoration Adaptation Program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CSIRO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Southern Cross University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AU" sz="2000" dirty="0">
                <a:latin typeface="Arial" panose="020B0604020202020204" pitchFamily="34" charset="0"/>
                <a:cs typeface="Arial" panose="020B0604020202020204" pitchFamily="34" charset="0"/>
              </a:rPr>
              <a:t>Maldives Marine Research Institute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Picture 4" descr="CSIRO | CASE STUDIES | Pacific Teck Limited">
            <a:extLst>
              <a:ext uri="{FF2B5EF4-FFF2-40B4-BE49-F238E27FC236}">
                <a16:creationId xmlns:a16="http://schemas.microsoft.com/office/drawing/2014/main" id="{CFC9BA00-DB54-B062-35AB-627ADA1C26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20526" y="4404165"/>
            <a:ext cx="1312097" cy="130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Blackboard Learn">
            <a:extLst>
              <a:ext uri="{FF2B5EF4-FFF2-40B4-BE49-F238E27FC236}">
                <a16:creationId xmlns:a16="http://schemas.microsoft.com/office/drawing/2014/main" id="{D493D6E2-0476-E8D5-FD76-66162297C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67262" y="4357814"/>
            <a:ext cx="1312097" cy="1317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 descr="Reef Restoration and Adaptation Program ...">
            <a:extLst>
              <a:ext uri="{FF2B5EF4-FFF2-40B4-BE49-F238E27FC236}">
                <a16:creationId xmlns:a16="http://schemas.microsoft.com/office/drawing/2014/main" id="{4763E8D5-08F7-E063-FACD-189A5DBA2E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95108" y="4541585"/>
            <a:ext cx="3533229" cy="605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 descr="A person and child standing in water&#10;&#10;AI-generated content may be incorrect.">
            <a:extLst>
              <a:ext uri="{FF2B5EF4-FFF2-40B4-BE49-F238E27FC236}">
                <a16:creationId xmlns:a16="http://schemas.microsoft.com/office/drawing/2014/main" id="{E13E31AA-D7DD-2AD5-5DCC-9983DA89AB0F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36451" y="1048573"/>
            <a:ext cx="4171950" cy="5562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2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C39959-5FD5-A1FE-7137-31E85B2BD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664EAD27-01B8-2410-17EB-D5791705A316}"/>
              </a:ext>
            </a:extLst>
          </p:cNvPr>
          <p:cNvSpPr/>
          <p:nvPr/>
        </p:nvSpPr>
        <p:spPr>
          <a:xfrm>
            <a:off x="6218854" y="4621881"/>
            <a:ext cx="5352219" cy="165337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A63BBC3-0613-F02D-A2F2-210E3A092836}"/>
              </a:ext>
            </a:extLst>
          </p:cNvPr>
          <p:cNvSpPr/>
          <p:nvPr/>
        </p:nvSpPr>
        <p:spPr>
          <a:xfrm>
            <a:off x="902639" y="1197809"/>
            <a:ext cx="4797287" cy="29507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4B0CFF2-22DE-6DA8-8219-690BE0AFC9EC}"/>
              </a:ext>
            </a:extLst>
          </p:cNvPr>
          <p:cNvSpPr/>
          <p:nvPr/>
        </p:nvSpPr>
        <p:spPr>
          <a:xfrm>
            <a:off x="6208713" y="1221461"/>
            <a:ext cx="5352219" cy="158566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FD82CFB-AD5C-597B-62AF-95B57FBCB73B}"/>
              </a:ext>
            </a:extLst>
          </p:cNvPr>
          <p:cNvSpPr/>
          <p:nvPr/>
        </p:nvSpPr>
        <p:spPr>
          <a:xfrm>
            <a:off x="6218854" y="2932642"/>
            <a:ext cx="5342078" cy="15637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31316C-A776-CBD3-B5E6-5F8DCA03DE8C}"/>
              </a:ext>
            </a:extLst>
          </p:cNvPr>
          <p:cNvSpPr txBox="1"/>
          <p:nvPr/>
        </p:nvSpPr>
        <p:spPr>
          <a:xfrm>
            <a:off x="956260" y="1273426"/>
            <a:ext cx="2457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Marine ecologist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68FE3D-E2BC-EB3C-5D6E-1BF07D61B113}"/>
              </a:ext>
            </a:extLst>
          </p:cNvPr>
          <p:cNvSpPr txBox="1"/>
          <p:nvPr/>
        </p:nvSpPr>
        <p:spPr>
          <a:xfrm>
            <a:off x="6326530" y="5100713"/>
            <a:ext cx="50168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ecological modelling, Bayesian statistics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R, python, Julia, open science frameworks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Data </a:t>
            </a:r>
            <a:r>
              <a:rPr lang="en-US" sz="16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visualisation</a:t>
            </a:r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Decision support tools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41BE694-B96F-DBA7-7ED7-A2ADD0774A43}"/>
              </a:ext>
            </a:extLst>
          </p:cNvPr>
          <p:cNvSpPr txBox="1"/>
          <p:nvPr/>
        </p:nvSpPr>
        <p:spPr>
          <a:xfrm>
            <a:off x="6312103" y="1268139"/>
            <a:ext cx="159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Field scientist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7D03BF-07D5-C68D-0DED-719081E60CE8}"/>
              </a:ext>
            </a:extLst>
          </p:cNvPr>
          <p:cNvSpPr txBox="1"/>
          <p:nvPr/>
        </p:nvSpPr>
        <p:spPr>
          <a:xfrm>
            <a:off x="6392802" y="3341278"/>
            <a:ext cx="4700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patterns and observations underpin ecological mechanisms and processes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8FE2AF-2BC5-4476-4F6C-C18ADA17095E}"/>
              </a:ext>
            </a:extLst>
          </p:cNvPr>
          <p:cNvSpPr txBox="1"/>
          <p:nvPr/>
        </p:nvSpPr>
        <p:spPr>
          <a:xfrm>
            <a:off x="978883" y="1785607"/>
            <a:ext cx="4644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coral reefs </a:t>
            </a:r>
            <a:r>
              <a:rPr lang="en-US" sz="1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seagrass</a:t>
            </a:r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, mangroves, coastal fisheries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9AE3941-F0F0-4908-4626-7BE7C2B85A75}"/>
              </a:ext>
            </a:extLst>
          </p:cNvPr>
          <p:cNvSpPr txBox="1"/>
          <p:nvPr/>
        </p:nvSpPr>
        <p:spPr>
          <a:xfrm>
            <a:off x="6328208" y="2941168"/>
            <a:ext cx="4700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Naturalist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1511D8-411D-F3E4-13B0-E8DFC87A3AD1}"/>
              </a:ext>
            </a:extLst>
          </p:cNvPr>
          <p:cNvSpPr txBox="1"/>
          <p:nvPr/>
        </p:nvSpPr>
        <p:spPr>
          <a:xfrm>
            <a:off x="6326531" y="4738891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Data scientist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19A4F0-8356-58B7-4329-394E52518891}"/>
              </a:ext>
            </a:extLst>
          </p:cNvPr>
          <p:cNvSpPr/>
          <p:nvPr/>
        </p:nvSpPr>
        <p:spPr>
          <a:xfrm>
            <a:off x="902639" y="4289812"/>
            <a:ext cx="4797287" cy="1899638"/>
          </a:xfrm>
          <a:prstGeom prst="rect">
            <a:avLst/>
          </a:prstGeom>
          <a:solidFill>
            <a:srgbClr val="C4DB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D7A27FB-C9DA-1122-500A-CA886ACC94B1}"/>
              </a:ext>
            </a:extLst>
          </p:cNvPr>
          <p:cNvSpPr txBox="1"/>
          <p:nvPr/>
        </p:nvSpPr>
        <p:spPr>
          <a:xfrm>
            <a:off x="968507" y="4349005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Academic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167B2B8-77D1-88BD-D7F2-C34088CB3A26}"/>
              </a:ext>
            </a:extLst>
          </p:cNvPr>
          <p:cNvSpPr txBox="1"/>
          <p:nvPr/>
        </p:nvSpPr>
        <p:spPr>
          <a:xfrm>
            <a:off x="971445" y="4658289"/>
            <a:ext cx="39573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Teaching (undergrad)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Lecturers &amp; field courses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Academic supervisor (Hons / PhD)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Stakeholder engagement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Traditional owner engagement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271EF2-D17E-7882-347D-FB4187E1DF8A}"/>
              </a:ext>
            </a:extLst>
          </p:cNvPr>
          <p:cNvSpPr txBox="1"/>
          <p:nvPr/>
        </p:nvSpPr>
        <p:spPr>
          <a:xfrm>
            <a:off x="6349245" y="1649897"/>
            <a:ext cx="50168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Scientific lead / operations lead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ADAS level 1, dive officer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&gt;2000hrs underwater (Indo-Pacific, Caribbean)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remote pilot license (drones)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E78A514-4026-7472-1D92-236D8305142C}"/>
              </a:ext>
            </a:extLst>
          </p:cNvPr>
          <p:cNvSpPr txBox="1"/>
          <p:nvPr/>
        </p:nvSpPr>
        <p:spPr>
          <a:xfrm>
            <a:off x="956260" y="2250824"/>
            <a:ext cx="5016887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spatial ecology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disturbance ecology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0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community ecology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population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theoretical ecology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C45720E-C00A-CF64-B657-781C21374C4F}"/>
              </a:ext>
            </a:extLst>
          </p:cNvPr>
          <p:cNvSpPr txBox="1"/>
          <p:nvPr/>
        </p:nvSpPr>
        <p:spPr>
          <a:xfrm>
            <a:off x="6312103" y="3866652"/>
            <a:ext cx="521749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AU" sz="1600" i="1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more you observe nature, the more you realise how much you do not know</a:t>
            </a:r>
            <a:r>
              <a:rPr lang="en-AU" sz="160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” Gilbert White (1720-1793)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D19A1C5-FB37-9969-738A-858F537FD407}"/>
              </a:ext>
            </a:extLst>
          </p:cNvPr>
          <p:cNvSpPr/>
          <p:nvPr/>
        </p:nvSpPr>
        <p:spPr>
          <a:xfrm>
            <a:off x="0" y="-13379"/>
            <a:ext cx="12192000" cy="71910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C2E1E30-9E60-585C-16A4-852328DC1176}"/>
              </a:ext>
            </a:extLst>
          </p:cNvPr>
          <p:cNvSpPr txBox="1"/>
          <p:nvPr/>
        </p:nvSpPr>
        <p:spPr>
          <a:xfrm>
            <a:off x="254300" y="128209"/>
            <a:ext cx="4517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1. Introduction and background</a:t>
            </a:r>
          </a:p>
        </p:txBody>
      </p:sp>
    </p:spTree>
    <p:extLst>
      <p:ext uri="{BB962C8B-B14F-4D97-AF65-F5344CB8AC3E}">
        <p14:creationId xmlns:p14="http://schemas.microsoft.com/office/powerpoint/2010/main" val="225317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 animBg="1"/>
      <p:bldP spid="3" grpId="0" animBg="1"/>
      <p:bldP spid="5" grpId="0" animBg="1"/>
      <p:bldP spid="6" grpId="0"/>
      <p:bldP spid="12" grpId="0"/>
      <p:bldP spid="15" grpId="0"/>
      <p:bldP spid="19" grpId="0"/>
      <p:bldP spid="22" grpId="0"/>
      <p:bldP spid="28" grpId="0"/>
      <p:bldP spid="29" grpId="0"/>
      <p:bldP spid="30" grpId="0" animBg="1"/>
      <p:bldP spid="32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FC6994-2A79-C49C-D1CC-DE19A840A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7812DA-5CCE-5899-9D5D-243D0F16F82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86" y="860956"/>
            <a:ext cx="11617777" cy="933262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2C2DC6ED-21F9-FF2D-872B-2FBB1196CAA4}"/>
              </a:ext>
            </a:extLst>
          </p:cNvPr>
          <p:cNvSpPr/>
          <p:nvPr/>
        </p:nvSpPr>
        <p:spPr>
          <a:xfrm>
            <a:off x="2625047" y="891479"/>
            <a:ext cx="9131942" cy="905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88BB9A-574A-58B2-842C-AB803C44B7A4}"/>
              </a:ext>
            </a:extLst>
          </p:cNvPr>
          <p:cNvSpPr txBox="1"/>
          <p:nvPr/>
        </p:nvSpPr>
        <p:spPr>
          <a:xfrm>
            <a:off x="524392" y="785574"/>
            <a:ext cx="6098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Sea Surface Temperature Anomalies, Great Barrier Reef (OISST)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8D66D2-C3F3-549F-2BBE-C2A55CA0A216}"/>
              </a:ext>
            </a:extLst>
          </p:cNvPr>
          <p:cNvSpPr txBox="1"/>
          <p:nvPr/>
        </p:nvSpPr>
        <p:spPr>
          <a:xfrm>
            <a:off x="673860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CDE6FC-9EC2-2AFC-0EF7-C3D6BDA1DF1F}"/>
              </a:ext>
            </a:extLst>
          </p:cNvPr>
          <p:cNvSpPr txBox="1"/>
          <p:nvPr/>
        </p:nvSpPr>
        <p:spPr>
          <a:xfrm>
            <a:off x="4816369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84340C-81C7-ED99-99FA-B04470A183AE}"/>
              </a:ext>
            </a:extLst>
          </p:cNvPr>
          <p:cNvSpPr txBox="1"/>
          <p:nvPr/>
        </p:nvSpPr>
        <p:spPr>
          <a:xfrm>
            <a:off x="11092709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96D713-8788-5F16-F5C5-C8DA90C36C8E}"/>
              </a:ext>
            </a:extLst>
          </p:cNvPr>
          <p:cNvSpPr txBox="1"/>
          <p:nvPr/>
        </p:nvSpPr>
        <p:spPr>
          <a:xfrm>
            <a:off x="6992191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3ECD0D6-7E77-6255-536C-562E86578AE6}"/>
              </a:ext>
            </a:extLst>
          </p:cNvPr>
          <p:cNvSpPr txBox="1"/>
          <p:nvPr/>
        </p:nvSpPr>
        <p:spPr>
          <a:xfrm>
            <a:off x="2734017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2005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E05F176-7084-B7AE-E01C-391762EADCE8}"/>
              </a:ext>
            </a:extLst>
          </p:cNvPr>
          <p:cNvSpPr txBox="1"/>
          <p:nvPr/>
        </p:nvSpPr>
        <p:spPr>
          <a:xfrm>
            <a:off x="9042450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9C2D9C8-98E5-5520-6BEF-9A693C4C6AA4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37CC2A78-88B1-9F79-6433-4F87213775B3}"/>
              </a:ext>
            </a:extLst>
          </p:cNvPr>
          <p:cNvSpPr txBox="1"/>
          <p:nvPr/>
        </p:nvSpPr>
        <p:spPr>
          <a:xfrm>
            <a:off x="220474" y="149194"/>
            <a:ext cx="498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1. Research background &amp; timeline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BB8870F-1137-0591-96BC-570F2207DFF5}"/>
              </a:ext>
            </a:extLst>
          </p:cNvPr>
          <p:cNvSpPr/>
          <p:nvPr/>
        </p:nvSpPr>
        <p:spPr>
          <a:xfrm>
            <a:off x="172759" y="846120"/>
            <a:ext cx="262252" cy="905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Rounded Rectangle 73">
            <a:extLst>
              <a:ext uri="{FF2B5EF4-FFF2-40B4-BE49-F238E27FC236}">
                <a16:creationId xmlns:a16="http://schemas.microsoft.com/office/drawing/2014/main" id="{23AE56C6-5841-9AF3-6AE0-3706DB4C782A}"/>
              </a:ext>
            </a:extLst>
          </p:cNvPr>
          <p:cNvSpPr/>
          <p:nvPr/>
        </p:nvSpPr>
        <p:spPr>
          <a:xfrm>
            <a:off x="1198363" y="1935878"/>
            <a:ext cx="1534086" cy="14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3A069F6-4CA4-3BA1-22BF-C0B64B4F886B}"/>
              </a:ext>
            </a:extLst>
          </p:cNvPr>
          <p:cNvSpPr txBox="1"/>
          <p:nvPr/>
        </p:nvSpPr>
        <p:spPr>
          <a:xfrm>
            <a:off x="1105286" y="2092584"/>
            <a:ext cx="24525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Disease ecology</a:t>
            </a:r>
          </a:p>
          <a:p>
            <a:r>
              <a:rPr lang="en-US" sz="1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Great Barrier Reef</a:t>
            </a:r>
          </a:p>
          <a:p>
            <a:r>
              <a:rPr lang="en-US" sz="1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BSc (Hons) UQ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99D5BDE-DCA7-303D-B5D4-9852101EB42D}"/>
              </a:ext>
            </a:extLst>
          </p:cNvPr>
          <p:cNvGrpSpPr/>
          <p:nvPr/>
        </p:nvGrpSpPr>
        <p:grpSpPr>
          <a:xfrm>
            <a:off x="1683236" y="3126782"/>
            <a:ext cx="9543664" cy="3630733"/>
            <a:chOff x="458723" y="2595619"/>
            <a:chExt cx="10959257" cy="3894805"/>
          </a:xfrm>
        </p:grpSpPr>
        <p:pic>
          <p:nvPicPr>
            <p:cNvPr id="4" name="Picture 3" descr="An aerial view of a coral reef&#10;&#10;AI-generated content may be incorrect.">
              <a:extLst>
                <a:ext uri="{FF2B5EF4-FFF2-40B4-BE49-F238E27FC236}">
                  <a16:creationId xmlns:a16="http://schemas.microsoft.com/office/drawing/2014/main" id="{6567A094-8FC0-C742-C0C0-865C0C13E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038690" y="2595619"/>
              <a:ext cx="4379290" cy="3894805"/>
            </a:xfrm>
            <a:prstGeom prst="rect">
              <a:avLst/>
            </a:prstGeom>
          </p:spPr>
        </p:pic>
        <p:pic>
          <p:nvPicPr>
            <p:cNvPr id="6" name="Picture 5" descr="A screenshot of a book&#10;&#10;AI-generated content may be incorrect.">
              <a:extLst>
                <a:ext uri="{FF2B5EF4-FFF2-40B4-BE49-F238E27FC236}">
                  <a16:creationId xmlns:a16="http://schemas.microsoft.com/office/drawing/2014/main" id="{E9ADD620-8429-4FE3-3E86-14C2610BA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8723" y="2595619"/>
              <a:ext cx="5972436" cy="3115553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2C23E4-F252-D986-FD9D-13E101AE829E}"/>
              </a:ext>
            </a:extLst>
          </p:cNvPr>
          <p:cNvGrpSpPr/>
          <p:nvPr/>
        </p:nvGrpSpPr>
        <p:grpSpPr>
          <a:xfrm>
            <a:off x="-110917" y="2909449"/>
            <a:ext cx="12284781" cy="3938608"/>
            <a:chOff x="-4087748" y="8616060"/>
            <a:chExt cx="12284781" cy="3938608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936C2D8-33BC-D8F4-A722-A27BCA0C6164}"/>
                </a:ext>
              </a:extLst>
            </p:cNvPr>
            <p:cNvSpPr/>
            <p:nvPr/>
          </p:nvSpPr>
          <p:spPr>
            <a:xfrm>
              <a:off x="-4087748" y="8616060"/>
              <a:ext cx="12284781" cy="3938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ABA0614-A12C-0103-3475-44AD743C2521}"/>
                </a:ext>
              </a:extLst>
            </p:cNvPr>
            <p:cNvGrpSpPr/>
            <p:nvPr/>
          </p:nvGrpSpPr>
          <p:grpSpPr>
            <a:xfrm>
              <a:off x="-2053375" y="9157174"/>
              <a:ext cx="8905473" cy="3000028"/>
              <a:chOff x="1015555" y="2577453"/>
              <a:chExt cx="11215243" cy="3781223"/>
            </a:xfrm>
          </p:grpSpPr>
          <p:pic>
            <p:nvPicPr>
              <p:cNvPr id="15" name="Picture 4" descr="Details are in the caption following the image">
                <a:extLst>
                  <a:ext uri="{FF2B5EF4-FFF2-40B4-BE49-F238E27FC236}">
                    <a16:creationId xmlns:a16="http://schemas.microsoft.com/office/drawing/2014/main" id="{A2532980-3986-AEE5-0059-6C08A08E2F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r="46366"/>
              <a:stretch>
                <a:fillRect/>
              </a:stretch>
            </p:blipFill>
            <p:spPr bwMode="auto">
              <a:xfrm>
                <a:off x="7885056" y="2577453"/>
                <a:ext cx="4345742" cy="378122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5" descr="A close-up of a website&#10;&#10;AI-generated content may be incorrect.">
                <a:extLst>
                  <a:ext uri="{FF2B5EF4-FFF2-40B4-BE49-F238E27FC236}">
                    <a16:creationId xmlns:a16="http://schemas.microsoft.com/office/drawing/2014/main" id="{4F12F057-FBB0-7A2F-BAC2-1701F58DAC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15555" y="2672360"/>
                <a:ext cx="6498010" cy="3045726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B78CAE4-F5FC-7CCC-FA54-5057EC310F46}"/>
              </a:ext>
            </a:extLst>
          </p:cNvPr>
          <p:cNvGrpSpPr/>
          <p:nvPr/>
        </p:nvGrpSpPr>
        <p:grpSpPr>
          <a:xfrm>
            <a:off x="-26873" y="2864090"/>
            <a:ext cx="12284781" cy="3938608"/>
            <a:chOff x="13553233" y="9346089"/>
            <a:chExt cx="12284781" cy="393860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B39A35-0F77-986B-0D85-9920E1F631ED}"/>
                </a:ext>
              </a:extLst>
            </p:cNvPr>
            <p:cNvSpPr/>
            <p:nvPr/>
          </p:nvSpPr>
          <p:spPr>
            <a:xfrm>
              <a:off x="13553233" y="9346089"/>
              <a:ext cx="12284781" cy="3938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F16C7437-1EC1-3A99-1484-F0F0BBE9F858}"/>
                </a:ext>
              </a:extLst>
            </p:cNvPr>
            <p:cNvGrpSpPr/>
            <p:nvPr/>
          </p:nvGrpSpPr>
          <p:grpSpPr>
            <a:xfrm>
              <a:off x="14322729" y="9852453"/>
              <a:ext cx="10745788" cy="2925880"/>
              <a:chOff x="784639" y="3580558"/>
              <a:chExt cx="10745788" cy="2925880"/>
            </a:xfrm>
          </p:grpSpPr>
          <p:pic>
            <p:nvPicPr>
              <p:cNvPr id="24" name="Picture 23" descr="A blue rectangular sign with white text&#10;&#10;AI-generated content may be incorrect.">
                <a:extLst>
                  <a:ext uri="{FF2B5EF4-FFF2-40B4-BE49-F238E27FC236}">
                    <a16:creationId xmlns:a16="http://schemas.microsoft.com/office/drawing/2014/main" id="{343427E0-7954-96BE-BACB-4B6B1A0A3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84639" y="3580558"/>
                <a:ext cx="6028431" cy="2416486"/>
              </a:xfrm>
              <a:prstGeom prst="rect">
                <a:avLst/>
              </a:prstGeom>
            </p:spPr>
          </p:pic>
          <p:pic>
            <p:nvPicPr>
              <p:cNvPr id="26" name="Picture 25" descr="A close-up of coral reef&#10;&#10;AI-generated content may be incorrect.">
                <a:extLst>
                  <a:ext uri="{FF2B5EF4-FFF2-40B4-BE49-F238E27FC236}">
                    <a16:creationId xmlns:a16="http://schemas.microsoft.com/office/drawing/2014/main" id="{2D779E0B-A74F-1AEA-F90B-5351DB29AB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875171" y="3580558"/>
                <a:ext cx="4655256" cy="292588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82814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025BB-3FD5-56B3-C0AD-8B305DF02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50EF69-C251-2E0D-1928-752A3A3D182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86" y="860956"/>
            <a:ext cx="11617777" cy="933262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EC10B4E1-93F2-548B-BBB7-49EE9E39FA5E}"/>
              </a:ext>
            </a:extLst>
          </p:cNvPr>
          <p:cNvSpPr/>
          <p:nvPr/>
        </p:nvSpPr>
        <p:spPr>
          <a:xfrm>
            <a:off x="3324131" y="891479"/>
            <a:ext cx="8432858" cy="905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9485DD-FA12-A5D5-0AEE-A7AEB4D031F7}"/>
              </a:ext>
            </a:extLst>
          </p:cNvPr>
          <p:cNvSpPr txBox="1"/>
          <p:nvPr/>
        </p:nvSpPr>
        <p:spPr>
          <a:xfrm>
            <a:off x="524392" y="785574"/>
            <a:ext cx="6098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Sea Surface Temperature Anomalies, Great Barrier Reef (OISST)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B8D84-7347-AA61-5AB5-D229023622D7}"/>
              </a:ext>
            </a:extLst>
          </p:cNvPr>
          <p:cNvSpPr txBox="1"/>
          <p:nvPr/>
        </p:nvSpPr>
        <p:spPr>
          <a:xfrm>
            <a:off x="673860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AC5805-0E19-ED57-1F70-7E411C7A8929}"/>
              </a:ext>
            </a:extLst>
          </p:cNvPr>
          <p:cNvSpPr txBox="1"/>
          <p:nvPr/>
        </p:nvSpPr>
        <p:spPr>
          <a:xfrm>
            <a:off x="4816369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9BECC7-165D-5A35-0BCB-1AC110A8034B}"/>
              </a:ext>
            </a:extLst>
          </p:cNvPr>
          <p:cNvSpPr txBox="1"/>
          <p:nvPr/>
        </p:nvSpPr>
        <p:spPr>
          <a:xfrm>
            <a:off x="11092709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C632B8-6C88-3765-698D-F3EFA921260A}"/>
              </a:ext>
            </a:extLst>
          </p:cNvPr>
          <p:cNvSpPr txBox="1"/>
          <p:nvPr/>
        </p:nvSpPr>
        <p:spPr>
          <a:xfrm>
            <a:off x="6992191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56F6AC7-8300-E38C-B97F-03728849D13D}"/>
              </a:ext>
            </a:extLst>
          </p:cNvPr>
          <p:cNvSpPr txBox="1"/>
          <p:nvPr/>
        </p:nvSpPr>
        <p:spPr>
          <a:xfrm>
            <a:off x="2734017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2005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3B6A45-4A77-06CB-2FEE-B50A08B171E1}"/>
              </a:ext>
            </a:extLst>
          </p:cNvPr>
          <p:cNvSpPr txBox="1"/>
          <p:nvPr/>
        </p:nvSpPr>
        <p:spPr>
          <a:xfrm>
            <a:off x="9042450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C264A25-C203-9184-8233-9F8DC578E58B}"/>
              </a:ext>
            </a:extLst>
          </p:cNvPr>
          <p:cNvSpPr txBox="1"/>
          <p:nvPr/>
        </p:nvSpPr>
        <p:spPr>
          <a:xfrm>
            <a:off x="1105286" y="2092584"/>
            <a:ext cx="24525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Disease ecology</a:t>
            </a:r>
          </a:p>
          <a:p>
            <a:r>
              <a:rPr lang="en-US" sz="1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Great Barrier Reef</a:t>
            </a:r>
          </a:p>
          <a:p>
            <a:r>
              <a:rPr lang="en-US" sz="1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BSc (Hons) UQ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7AD2524-CA8A-0778-C16C-F53D8190DB2D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E57909E-2369-C131-4906-5ABC8ECD476B}"/>
              </a:ext>
            </a:extLst>
          </p:cNvPr>
          <p:cNvSpPr txBox="1"/>
          <p:nvPr/>
        </p:nvSpPr>
        <p:spPr>
          <a:xfrm>
            <a:off x="220474" y="149194"/>
            <a:ext cx="498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1. Research background &amp; timeline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EAA5FFD-FE94-35F3-8CDD-9BF0382F4331}"/>
              </a:ext>
            </a:extLst>
          </p:cNvPr>
          <p:cNvSpPr/>
          <p:nvPr/>
        </p:nvSpPr>
        <p:spPr>
          <a:xfrm>
            <a:off x="172759" y="846120"/>
            <a:ext cx="262252" cy="905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2130604-61F8-68D7-52A7-6B8E7A703F12}"/>
              </a:ext>
            </a:extLst>
          </p:cNvPr>
          <p:cNvSpPr/>
          <p:nvPr/>
        </p:nvSpPr>
        <p:spPr>
          <a:xfrm>
            <a:off x="1198363" y="1935878"/>
            <a:ext cx="1534086" cy="14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CB90146-378E-26B6-F98C-4D55596A94CA}"/>
              </a:ext>
            </a:extLst>
          </p:cNvPr>
          <p:cNvSpPr/>
          <p:nvPr/>
        </p:nvSpPr>
        <p:spPr>
          <a:xfrm>
            <a:off x="2744325" y="1936378"/>
            <a:ext cx="579806" cy="142998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812FD5-3179-D3DC-7FC1-596FBF417379}"/>
              </a:ext>
            </a:extLst>
          </p:cNvPr>
          <p:cNvSpPr txBox="1"/>
          <p:nvPr/>
        </p:nvSpPr>
        <p:spPr>
          <a:xfrm>
            <a:off x="2744325" y="2141146"/>
            <a:ext cx="23338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Research Assistant (Haifa, Isreal)</a:t>
            </a:r>
          </a:p>
          <a:p>
            <a:r>
              <a:rPr lang="en-US" sz="1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Invasive ecology</a:t>
            </a:r>
          </a:p>
          <a:p>
            <a:r>
              <a:rPr lang="en-US" sz="1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Mediterranean, Red Sea</a:t>
            </a: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809FCA82-0425-D4A4-5CC6-C01BF859AF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83968" y="3639201"/>
            <a:ext cx="4023747" cy="3022281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>
            <a:extLst>
              <a:ext uri="{FF2B5EF4-FFF2-40B4-BE49-F238E27FC236}">
                <a16:creationId xmlns:a16="http://schemas.microsoft.com/office/drawing/2014/main" id="{C5E12241-B9D8-6420-DF6D-371366979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561" y="3645985"/>
            <a:ext cx="4020663" cy="3015497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>
            <a:extLst>
              <a:ext uri="{FF2B5EF4-FFF2-40B4-BE49-F238E27FC236}">
                <a16:creationId xmlns:a16="http://schemas.microsoft.com/office/drawing/2014/main" id="{121AE4F6-A202-6BD4-0E46-3F69FE51EA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35608" y="3663914"/>
            <a:ext cx="3416205" cy="3015497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299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45CAE-E7CA-8AE4-652E-C5CD518E3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87E501-924C-33C8-AF55-302A96A9A77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86" y="860956"/>
            <a:ext cx="11617777" cy="933262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912BEDBB-EE89-1C2E-302F-85499B930270}"/>
              </a:ext>
            </a:extLst>
          </p:cNvPr>
          <p:cNvSpPr/>
          <p:nvPr/>
        </p:nvSpPr>
        <p:spPr>
          <a:xfrm>
            <a:off x="5185017" y="891479"/>
            <a:ext cx="6571971" cy="905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D258E4-4D3A-0EB4-252D-0015D40ADB7A}"/>
              </a:ext>
            </a:extLst>
          </p:cNvPr>
          <p:cNvSpPr txBox="1"/>
          <p:nvPr/>
        </p:nvSpPr>
        <p:spPr>
          <a:xfrm>
            <a:off x="524392" y="785574"/>
            <a:ext cx="6098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Sea Surface Temperature Anomalies, Great Barrier Reef (OISST)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F5DC04-A3AC-1FA5-5AA4-7F7B78B2C4F8}"/>
              </a:ext>
            </a:extLst>
          </p:cNvPr>
          <p:cNvSpPr txBox="1"/>
          <p:nvPr/>
        </p:nvSpPr>
        <p:spPr>
          <a:xfrm>
            <a:off x="673860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B48ED74-2E63-86DC-F1B5-0016580399AC}"/>
              </a:ext>
            </a:extLst>
          </p:cNvPr>
          <p:cNvSpPr txBox="1"/>
          <p:nvPr/>
        </p:nvSpPr>
        <p:spPr>
          <a:xfrm>
            <a:off x="4816369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AC5D74-2153-2425-2899-DEFD526423DA}"/>
              </a:ext>
            </a:extLst>
          </p:cNvPr>
          <p:cNvSpPr txBox="1"/>
          <p:nvPr/>
        </p:nvSpPr>
        <p:spPr>
          <a:xfrm>
            <a:off x="11092709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01DA5FC-DE8A-A904-A2D1-74B4E5C08127}"/>
              </a:ext>
            </a:extLst>
          </p:cNvPr>
          <p:cNvSpPr txBox="1"/>
          <p:nvPr/>
        </p:nvSpPr>
        <p:spPr>
          <a:xfrm>
            <a:off x="6992191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6CFA0A-75AE-704B-1A9E-5C5BD62734CE}"/>
              </a:ext>
            </a:extLst>
          </p:cNvPr>
          <p:cNvSpPr txBox="1"/>
          <p:nvPr/>
        </p:nvSpPr>
        <p:spPr>
          <a:xfrm>
            <a:off x="2734017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2005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7F00A1-60EF-973F-8C75-872F33E0DEF2}"/>
              </a:ext>
            </a:extLst>
          </p:cNvPr>
          <p:cNvSpPr txBox="1"/>
          <p:nvPr/>
        </p:nvSpPr>
        <p:spPr>
          <a:xfrm>
            <a:off x="9042450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2020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67FE2FFB-2CEA-44F8-30F2-40A2FCF44BF4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D432EB5-623D-785A-D87C-A3E85592285D}"/>
              </a:ext>
            </a:extLst>
          </p:cNvPr>
          <p:cNvSpPr txBox="1"/>
          <p:nvPr/>
        </p:nvSpPr>
        <p:spPr>
          <a:xfrm>
            <a:off x="220474" y="149194"/>
            <a:ext cx="498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1. Research background &amp; timeline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AFF4E00-4F62-07A1-A5E4-D1F29AC281F6}"/>
              </a:ext>
            </a:extLst>
          </p:cNvPr>
          <p:cNvSpPr/>
          <p:nvPr/>
        </p:nvSpPr>
        <p:spPr>
          <a:xfrm>
            <a:off x="172759" y="846120"/>
            <a:ext cx="262252" cy="905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D9729CB-D4A1-6B60-BAB0-029501010658}"/>
              </a:ext>
            </a:extLst>
          </p:cNvPr>
          <p:cNvSpPr/>
          <p:nvPr/>
        </p:nvSpPr>
        <p:spPr>
          <a:xfrm>
            <a:off x="3323698" y="1935875"/>
            <a:ext cx="1861320" cy="142998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A8646D6-2ADA-0FC4-432A-3A0A2DE7F47F}"/>
              </a:ext>
            </a:extLst>
          </p:cNvPr>
          <p:cNvSpPr/>
          <p:nvPr/>
        </p:nvSpPr>
        <p:spPr>
          <a:xfrm>
            <a:off x="1198363" y="1935878"/>
            <a:ext cx="1534086" cy="14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0101E1-121F-E2CD-EE7E-E556122A4985}"/>
              </a:ext>
            </a:extLst>
          </p:cNvPr>
          <p:cNvSpPr/>
          <p:nvPr/>
        </p:nvSpPr>
        <p:spPr>
          <a:xfrm>
            <a:off x="2744325" y="1936378"/>
            <a:ext cx="579806" cy="142998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438FAA6-F68A-C1B2-1D38-2761360B4A2E}"/>
              </a:ext>
            </a:extLst>
          </p:cNvPr>
          <p:cNvSpPr txBox="1"/>
          <p:nvPr/>
        </p:nvSpPr>
        <p:spPr>
          <a:xfrm>
            <a:off x="64181" y="3050069"/>
            <a:ext cx="45195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Shifting baselines and historical ecology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97F971C-89A1-17E0-348A-6D2F9A736727}"/>
              </a:ext>
            </a:extLst>
          </p:cNvPr>
          <p:cNvGrpSpPr/>
          <p:nvPr/>
        </p:nvGrpSpPr>
        <p:grpSpPr>
          <a:xfrm>
            <a:off x="5340872" y="2537353"/>
            <a:ext cx="6602017" cy="4117807"/>
            <a:chOff x="5445554" y="2400190"/>
            <a:chExt cx="6602017" cy="411780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5ABDE60-E1E3-59F9-36CD-4C29CBCC6858}"/>
                </a:ext>
              </a:extLst>
            </p:cNvPr>
            <p:cNvGrpSpPr/>
            <p:nvPr/>
          </p:nvGrpSpPr>
          <p:grpSpPr>
            <a:xfrm>
              <a:off x="5445554" y="2400190"/>
              <a:ext cx="2560306" cy="4117807"/>
              <a:chOff x="5445554" y="2400190"/>
              <a:chExt cx="2560306" cy="4117807"/>
            </a:xfrm>
          </p:grpSpPr>
          <p:pic>
            <p:nvPicPr>
              <p:cNvPr id="39" name="Picture 38" descr="A person wearing a white protective suit and goggles&#10;&#10;AI-generated content may be incorrect.">
                <a:extLst>
                  <a:ext uri="{FF2B5EF4-FFF2-40B4-BE49-F238E27FC236}">
                    <a16:creationId xmlns:a16="http://schemas.microsoft.com/office/drawing/2014/main" id="{81C062EC-6319-640E-E3C5-F97DB126AE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445554" y="3104256"/>
                <a:ext cx="2560306" cy="3413741"/>
              </a:xfrm>
              <a:prstGeom prst="rect">
                <a:avLst/>
              </a:prstGeom>
              <a:ln>
                <a:solidFill>
                  <a:schemeClr val="accent1">
                    <a:shade val="15000"/>
                  </a:schemeClr>
                </a:solidFill>
              </a:ln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F648B24-8DFA-5AAA-F919-13DE4559628E}"/>
                  </a:ext>
                </a:extLst>
              </p:cNvPr>
              <p:cNvSpPr txBox="1"/>
              <p:nvPr/>
            </p:nvSpPr>
            <p:spPr>
              <a:xfrm>
                <a:off x="5627954" y="2400190"/>
                <a:ext cx="219550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Geochronology </a:t>
                </a:r>
              </a:p>
              <a:p>
                <a:pPr algn="ctr"/>
                <a:r>
                  <a:rPr lang="en-US" sz="1600" dirty="0"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(U-Th dating)</a:t>
                </a:r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7F72178A-0CAB-42A5-867B-3FBB27EA8036}"/>
                </a:ext>
              </a:extLst>
            </p:cNvPr>
            <p:cNvGrpSpPr/>
            <p:nvPr/>
          </p:nvGrpSpPr>
          <p:grpSpPr>
            <a:xfrm>
              <a:off x="8200409" y="2626450"/>
              <a:ext cx="3847162" cy="3872347"/>
              <a:chOff x="8200409" y="2626450"/>
              <a:chExt cx="3847162" cy="3872347"/>
            </a:xfrm>
          </p:grpSpPr>
          <p:pic>
            <p:nvPicPr>
              <p:cNvPr id="46" name="Picture 45" descr="Scuba divers under water&#10;&#10;AI-generated content may be incorrect.">
                <a:extLst>
                  <a:ext uri="{FF2B5EF4-FFF2-40B4-BE49-F238E27FC236}">
                    <a16:creationId xmlns:a16="http://schemas.microsoft.com/office/drawing/2014/main" id="{2D0B0ACA-068F-D543-1075-E24D6B38FA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00409" y="3123457"/>
                <a:ext cx="3847162" cy="3375340"/>
              </a:xfrm>
              <a:prstGeom prst="rect">
                <a:avLst/>
              </a:prstGeom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C6996934-761F-1B02-A3C4-CDE8506AE191}"/>
                  </a:ext>
                </a:extLst>
              </p:cNvPr>
              <p:cNvSpPr txBox="1"/>
              <p:nvPr/>
            </p:nvSpPr>
            <p:spPr>
              <a:xfrm>
                <a:off x="8891208" y="2626450"/>
                <a:ext cx="219550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600" dirty="0" err="1">
                    <a:latin typeface="Arial" panose="020B0604020202020204" pitchFamily="34" charset="0"/>
                    <a:ea typeface="Helvetica Neue" panose="02000503000000020004" pitchFamily="2" charset="0"/>
                    <a:cs typeface="Arial" panose="020B0604020202020204" pitchFamily="34" charset="0"/>
                  </a:rPr>
                  <a:t>Palaeoecology</a:t>
                </a:r>
                <a:endParaRPr lang="en-US" sz="1600" dirty="0">
                  <a:latin typeface="Arial" panose="020B0604020202020204" pitchFamily="34" charset="0"/>
                  <a:ea typeface="Helvetica Neue" panose="02000503000000020004" pitchFamily="2" charset="0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1046324-F6A9-F70E-7346-3B5E161B2881}"/>
              </a:ext>
            </a:extLst>
          </p:cNvPr>
          <p:cNvGrpSpPr/>
          <p:nvPr/>
        </p:nvGrpSpPr>
        <p:grpSpPr>
          <a:xfrm>
            <a:off x="19518" y="2494396"/>
            <a:ext cx="12192000" cy="4379568"/>
            <a:chOff x="-7375631" y="-6550282"/>
            <a:chExt cx="12192000" cy="4379568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C0F2EA94-A56D-0AC0-46F9-D897BF3B0330}"/>
                </a:ext>
              </a:extLst>
            </p:cNvPr>
            <p:cNvSpPr/>
            <p:nvPr/>
          </p:nvSpPr>
          <p:spPr>
            <a:xfrm>
              <a:off x="-7375631" y="-6550282"/>
              <a:ext cx="12192000" cy="4366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36F6D1D-8D24-2A88-2824-CF7D7E2E55FB}"/>
                </a:ext>
              </a:extLst>
            </p:cNvPr>
            <p:cNvGrpSpPr/>
            <p:nvPr/>
          </p:nvGrpSpPr>
          <p:grpSpPr>
            <a:xfrm>
              <a:off x="-6852947" y="-6372335"/>
              <a:ext cx="11146631" cy="4201621"/>
              <a:chOff x="873678" y="2310876"/>
              <a:chExt cx="11146631" cy="4201621"/>
            </a:xfrm>
          </p:grpSpPr>
          <p:pic>
            <p:nvPicPr>
              <p:cNvPr id="2" name="Picture 1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769EFB93-66DA-885B-1D7A-BDB03D812C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73678" y="2986275"/>
                <a:ext cx="5930891" cy="3086151"/>
              </a:xfrm>
              <a:prstGeom prst="rect">
                <a:avLst/>
              </a:prstGeom>
              <a:ln>
                <a:solidFill>
                  <a:schemeClr val="accent1">
                    <a:shade val="15000"/>
                  </a:schemeClr>
                </a:solidFill>
              </a:ln>
            </p:spPr>
          </p:pic>
          <p:pic>
            <p:nvPicPr>
              <p:cNvPr id="34" name="Picture 6" descr="Figure 4.">
                <a:extLst>
                  <a:ext uri="{FF2B5EF4-FFF2-40B4-BE49-F238E27FC236}">
                    <a16:creationId xmlns:a16="http://schemas.microsoft.com/office/drawing/2014/main" id="{DEBF30ED-7AB3-50E5-2914-8323ADA2E39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42327" y="2310876"/>
                <a:ext cx="5077982" cy="42016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547CC8A-8764-0F94-EBFA-585CEA08E223}"/>
              </a:ext>
            </a:extLst>
          </p:cNvPr>
          <p:cNvGrpSpPr/>
          <p:nvPr/>
        </p:nvGrpSpPr>
        <p:grpSpPr>
          <a:xfrm>
            <a:off x="43518" y="2398023"/>
            <a:ext cx="12192000" cy="4366862"/>
            <a:chOff x="5521212" y="10314416"/>
            <a:chExt cx="12192000" cy="436686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0901C326-21BB-77D1-FA3B-23A0641ED592}"/>
                </a:ext>
              </a:extLst>
            </p:cNvPr>
            <p:cNvSpPr/>
            <p:nvPr/>
          </p:nvSpPr>
          <p:spPr>
            <a:xfrm>
              <a:off x="5521212" y="10314416"/>
              <a:ext cx="12192000" cy="4366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29CEEF2C-8445-D618-6B9C-E719AFF08A14}"/>
                </a:ext>
              </a:extLst>
            </p:cNvPr>
            <p:cNvGrpSpPr/>
            <p:nvPr/>
          </p:nvGrpSpPr>
          <p:grpSpPr>
            <a:xfrm>
              <a:off x="6024191" y="10889450"/>
              <a:ext cx="11186041" cy="3375340"/>
              <a:chOff x="719049" y="2965004"/>
              <a:chExt cx="11186041" cy="3375340"/>
            </a:xfrm>
          </p:grpSpPr>
          <p:pic>
            <p:nvPicPr>
              <p:cNvPr id="37" name="Picture 36" descr="A close-up of a newspaper&#10;&#10;AI-generated content may be incorrect.">
                <a:extLst>
                  <a:ext uri="{FF2B5EF4-FFF2-40B4-BE49-F238E27FC236}">
                    <a16:creationId xmlns:a16="http://schemas.microsoft.com/office/drawing/2014/main" id="{ED022BC9-F449-BD5E-960B-6821AABA55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19049" y="2989162"/>
                <a:ext cx="6119699" cy="3153803"/>
              </a:xfrm>
              <a:prstGeom prst="rect">
                <a:avLst/>
              </a:prstGeom>
              <a:ln>
                <a:solidFill>
                  <a:schemeClr val="accent1"/>
                </a:solidFill>
              </a:ln>
            </p:spPr>
          </p:pic>
          <p:pic>
            <p:nvPicPr>
              <p:cNvPr id="6" name="Picture 8" descr="Tree-clearing impact ignored in the Reef report card | Tree-clearing impact  ignored in the Reef report card | WWF Australia">
                <a:extLst>
                  <a:ext uri="{FF2B5EF4-FFF2-40B4-BE49-F238E27FC236}">
                    <a16:creationId xmlns:a16="http://schemas.microsoft.com/office/drawing/2014/main" id="{391D90B3-0D1E-F757-C6A4-FA992EE4A85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49160" y="2965004"/>
                <a:ext cx="4755930" cy="33753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180044D-6D3D-A689-C18A-8193AB3255BE}"/>
              </a:ext>
            </a:extLst>
          </p:cNvPr>
          <p:cNvGrpSpPr/>
          <p:nvPr/>
        </p:nvGrpSpPr>
        <p:grpSpPr>
          <a:xfrm>
            <a:off x="19518" y="2329244"/>
            <a:ext cx="12192000" cy="4366862"/>
            <a:chOff x="-7521639" y="9533873"/>
            <a:chExt cx="12192000" cy="4366862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03BAD88-5B1C-1AF0-F60E-A1EBADAA4F28}"/>
                </a:ext>
              </a:extLst>
            </p:cNvPr>
            <p:cNvSpPr/>
            <p:nvPr/>
          </p:nvSpPr>
          <p:spPr>
            <a:xfrm>
              <a:off x="-7521639" y="9533873"/>
              <a:ext cx="12192000" cy="43668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F2511E3-9BA9-158B-B463-1373773FEF57}"/>
                </a:ext>
              </a:extLst>
            </p:cNvPr>
            <p:cNvGrpSpPr/>
            <p:nvPr/>
          </p:nvGrpSpPr>
          <p:grpSpPr>
            <a:xfrm>
              <a:off x="-7021240" y="10314416"/>
              <a:ext cx="11254968" cy="3230032"/>
              <a:chOff x="409024" y="2911588"/>
              <a:chExt cx="11315079" cy="3244688"/>
            </a:xfrm>
          </p:grpSpPr>
          <p:pic>
            <p:nvPicPr>
              <p:cNvPr id="17" name="Picture 16" descr="A screenshot of a computer&#10;&#10;AI-generated content may be incorrect.">
                <a:extLst>
                  <a:ext uri="{FF2B5EF4-FFF2-40B4-BE49-F238E27FC236}">
                    <a16:creationId xmlns:a16="http://schemas.microsoft.com/office/drawing/2014/main" id="{89CFA0F0-4E6D-EFEF-B75E-A2477E5F38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409024" y="3051742"/>
                <a:ext cx="5337796" cy="2323216"/>
              </a:xfrm>
              <a:prstGeom prst="rect">
                <a:avLst/>
              </a:prstGeom>
            </p:spPr>
          </p:pic>
          <p:pic>
            <p:nvPicPr>
              <p:cNvPr id="18" name="Picture 17" descr="A diagram of a graph&#10;&#10;AI-generated content may be incorrect.">
                <a:extLst>
                  <a:ext uri="{FF2B5EF4-FFF2-40B4-BE49-F238E27FC236}">
                    <a16:creationId xmlns:a16="http://schemas.microsoft.com/office/drawing/2014/main" id="{D732EF77-1A2B-4549-8832-6F73D46A3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10001472" y="2941120"/>
                <a:ext cx="1722631" cy="3215156"/>
              </a:xfrm>
              <a:prstGeom prst="rect">
                <a:avLst/>
              </a:prstGeom>
            </p:spPr>
          </p:pic>
          <p:pic>
            <p:nvPicPr>
              <p:cNvPr id="19" name="Picture 18" descr="Close-up of corals and corals&#10;&#10;AI-generated content may be incorrect.">
                <a:extLst>
                  <a:ext uri="{FF2B5EF4-FFF2-40B4-BE49-F238E27FC236}">
                    <a16:creationId xmlns:a16="http://schemas.microsoft.com/office/drawing/2014/main" id="{7271845C-F2F2-F348-D942-6835D12FDE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86535" y="2911588"/>
                <a:ext cx="3766033" cy="3244688"/>
              </a:xfrm>
              <a:prstGeom prst="rect">
                <a:avLst/>
              </a:prstGeom>
            </p:spPr>
          </p:pic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310B3FB-CBA7-09C0-E573-4C151AB5173D}"/>
              </a:ext>
            </a:extLst>
          </p:cNvPr>
          <p:cNvSpPr txBox="1"/>
          <p:nvPr/>
        </p:nvSpPr>
        <p:spPr>
          <a:xfrm>
            <a:off x="3644180" y="2146212"/>
            <a:ext cx="27516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PhD (UQ)</a:t>
            </a:r>
          </a:p>
          <a:p>
            <a:r>
              <a:rPr lang="en-US" sz="1400" dirty="0" err="1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Palaeoecology</a:t>
            </a:r>
            <a:endParaRPr lang="en-US" sz="14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  <a:p>
            <a:r>
              <a:rPr lang="en-US" sz="14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Inshore GBR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EB91199-A68A-6B90-B384-C02E3C376FBD}"/>
              </a:ext>
            </a:extLst>
          </p:cNvPr>
          <p:cNvSpPr txBox="1"/>
          <p:nvPr/>
        </p:nvSpPr>
        <p:spPr>
          <a:xfrm>
            <a:off x="1105286" y="2092584"/>
            <a:ext cx="24525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Disease ecology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Great Barrier Reef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BSc (Hons) UQ</a:t>
            </a:r>
          </a:p>
        </p:txBody>
      </p:sp>
    </p:spTree>
    <p:extLst>
      <p:ext uri="{BB962C8B-B14F-4D97-AF65-F5344CB8AC3E}">
        <p14:creationId xmlns:p14="http://schemas.microsoft.com/office/powerpoint/2010/main" val="3182074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51ECA6-DB2C-19C9-234F-2488D131CC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DEAAB2-1B25-56EE-5699-04922413140F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86" y="860956"/>
            <a:ext cx="11617777" cy="933262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ABCC792-73BD-7FEE-031A-A4B40DF00EBF}"/>
              </a:ext>
            </a:extLst>
          </p:cNvPr>
          <p:cNvSpPr/>
          <p:nvPr/>
        </p:nvSpPr>
        <p:spPr>
          <a:xfrm>
            <a:off x="7399462" y="891479"/>
            <a:ext cx="4357526" cy="905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4E3ED2-EEF0-56AF-AC7E-A1D749FD0C4E}"/>
              </a:ext>
            </a:extLst>
          </p:cNvPr>
          <p:cNvSpPr txBox="1"/>
          <p:nvPr/>
        </p:nvSpPr>
        <p:spPr>
          <a:xfrm>
            <a:off x="524392" y="785574"/>
            <a:ext cx="6098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 Surface Temperature Anomalies, Great Barrier Reef (OISST)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FC054D-D4EA-9867-4BAF-3028C8162F89}"/>
              </a:ext>
            </a:extLst>
          </p:cNvPr>
          <p:cNvSpPr txBox="1"/>
          <p:nvPr/>
        </p:nvSpPr>
        <p:spPr>
          <a:xfrm>
            <a:off x="673860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C19E7F-8855-FA66-AC5D-5F69C778DCA9}"/>
              </a:ext>
            </a:extLst>
          </p:cNvPr>
          <p:cNvSpPr txBox="1"/>
          <p:nvPr/>
        </p:nvSpPr>
        <p:spPr>
          <a:xfrm>
            <a:off x="4816369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5D85611-CBD0-2FF1-DCCC-9BD7CAB720EE}"/>
              </a:ext>
            </a:extLst>
          </p:cNvPr>
          <p:cNvSpPr txBox="1"/>
          <p:nvPr/>
        </p:nvSpPr>
        <p:spPr>
          <a:xfrm>
            <a:off x="11092709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3C029-3886-3999-18E8-87FC84A66C0B}"/>
              </a:ext>
            </a:extLst>
          </p:cNvPr>
          <p:cNvSpPr txBox="1"/>
          <p:nvPr/>
        </p:nvSpPr>
        <p:spPr>
          <a:xfrm>
            <a:off x="6992191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4DAC03-AD3A-6B3F-7B8A-2F75CA06E508}"/>
              </a:ext>
            </a:extLst>
          </p:cNvPr>
          <p:cNvSpPr txBox="1"/>
          <p:nvPr/>
        </p:nvSpPr>
        <p:spPr>
          <a:xfrm>
            <a:off x="2734017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F60005-9228-A65F-01DC-26A8CE5697FA}"/>
              </a:ext>
            </a:extLst>
          </p:cNvPr>
          <p:cNvSpPr txBox="1"/>
          <p:nvPr/>
        </p:nvSpPr>
        <p:spPr>
          <a:xfrm>
            <a:off x="9042450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98609023-8965-7CF2-E725-7F1AE515748B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4F5A6D7-61F4-CF88-A84D-2CFDBC2A3599}"/>
              </a:ext>
            </a:extLst>
          </p:cNvPr>
          <p:cNvSpPr txBox="1"/>
          <p:nvPr/>
        </p:nvSpPr>
        <p:spPr>
          <a:xfrm>
            <a:off x="220474" y="149194"/>
            <a:ext cx="498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Research background &amp; timeline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1CB38F59-F486-D269-C9BA-D28C319C5FBA}"/>
              </a:ext>
            </a:extLst>
          </p:cNvPr>
          <p:cNvSpPr/>
          <p:nvPr/>
        </p:nvSpPr>
        <p:spPr>
          <a:xfrm>
            <a:off x="172759" y="846120"/>
            <a:ext cx="262252" cy="905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8159607-651F-9285-E670-91C6BD8C0168}"/>
              </a:ext>
            </a:extLst>
          </p:cNvPr>
          <p:cNvSpPr/>
          <p:nvPr/>
        </p:nvSpPr>
        <p:spPr>
          <a:xfrm>
            <a:off x="3323698" y="1935875"/>
            <a:ext cx="1861320" cy="142998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F32BCA-1DC8-68CD-E4F3-D454F102F616}"/>
              </a:ext>
            </a:extLst>
          </p:cNvPr>
          <p:cNvSpPr txBox="1"/>
          <p:nvPr/>
        </p:nvSpPr>
        <p:spPr>
          <a:xfrm>
            <a:off x="3644180" y="2146212"/>
            <a:ext cx="27516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PhD (UQ)</a:t>
            </a:r>
          </a:p>
          <a:p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Palaeoecology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Inshore GBR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2F422F-237E-A333-F015-8E48E3027A95}"/>
              </a:ext>
            </a:extLst>
          </p:cNvPr>
          <p:cNvSpPr txBox="1"/>
          <p:nvPr/>
        </p:nvSpPr>
        <p:spPr>
          <a:xfrm>
            <a:off x="1105286" y="2092584"/>
            <a:ext cx="24525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Disease ecology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Great Barrier Reef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BSc (Hons) UQ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E4EC1197-8ED7-BF2C-9653-E9407FC493C5}"/>
              </a:ext>
            </a:extLst>
          </p:cNvPr>
          <p:cNvSpPr/>
          <p:nvPr/>
        </p:nvSpPr>
        <p:spPr>
          <a:xfrm>
            <a:off x="1198363" y="1935878"/>
            <a:ext cx="1534086" cy="14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66456C6-E14A-29C6-9631-B04F821B6576}"/>
              </a:ext>
            </a:extLst>
          </p:cNvPr>
          <p:cNvSpPr/>
          <p:nvPr/>
        </p:nvSpPr>
        <p:spPr>
          <a:xfrm>
            <a:off x="2744325" y="1936378"/>
            <a:ext cx="579806" cy="142998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A704F7C-80F6-1A89-0B04-1DDD300BD5C4}"/>
              </a:ext>
            </a:extLst>
          </p:cNvPr>
          <p:cNvSpPr/>
          <p:nvPr/>
        </p:nvSpPr>
        <p:spPr>
          <a:xfrm>
            <a:off x="5185018" y="1936267"/>
            <a:ext cx="2214444" cy="14299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44EE8D-CA44-C239-70F2-D307BF421F3E}"/>
              </a:ext>
            </a:extLst>
          </p:cNvPr>
          <p:cNvSpPr txBox="1"/>
          <p:nvPr/>
        </p:nvSpPr>
        <p:spPr>
          <a:xfrm>
            <a:off x="5213874" y="2167592"/>
            <a:ext cx="23639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Postdoctoral fellow (UQ)</a:t>
            </a:r>
          </a:p>
          <a:p>
            <a:r>
              <a:rPr lang="en-US" sz="1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Coral Reef Ecology</a:t>
            </a:r>
          </a:p>
          <a:p>
            <a:r>
              <a:rPr lang="en-US" sz="1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GBR, Caribbean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D04A434-1FED-6B4A-BE1F-E21F017DBAC7}"/>
              </a:ext>
            </a:extLst>
          </p:cNvPr>
          <p:cNvGrpSpPr/>
          <p:nvPr/>
        </p:nvGrpSpPr>
        <p:grpSpPr>
          <a:xfrm>
            <a:off x="1180990" y="3249523"/>
            <a:ext cx="10173970" cy="3458559"/>
            <a:chOff x="570192" y="2947524"/>
            <a:chExt cx="10826578" cy="3678320"/>
          </a:xfrm>
        </p:grpSpPr>
        <p:pic>
          <p:nvPicPr>
            <p:cNvPr id="19" name="Picture 18" descr="A map of the world&#10;&#10;AI-generated content may be incorrect.">
              <a:extLst>
                <a:ext uri="{FF2B5EF4-FFF2-40B4-BE49-F238E27FC236}">
                  <a16:creationId xmlns:a16="http://schemas.microsoft.com/office/drawing/2014/main" id="{6BC1CC7B-11BB-F8CD-4098-3180F07DA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557151" y="2947524"/>
              <a:ext cx="4839619" cy="3678320"/>
            </a:xfrm>
            <a:prstGeom prst="rect">
              <a:avLst/>
            </a:prstGeom>
            <a:ln w="19050">
              <a:noFill/>
            </a:ln>
          </p:spPr>
        </p:pic>
        <p:pic>
          <p:nvPicPr>
            <p:cNvPr id="20" name="Picture 19" descr="A close-up of a document&#10;&#10;AI-generated content may be incorrect.">
              <a:extLst>
                <a:ext uri="{FF2B5EF4-FFF2-40B4-BE49-F238E27FC236}">
                  <a16:creationId xmlns:a16="http://schemas.microsoft.com/office/drawing/2014/main" id="{982ED65F-B3D5-3D45-B22A-A52BEB327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0192" y="2947524"/>
              <a:ext cx="5223923" cy="3465959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7D7FFAC-BD94-E725-C1E7-CB01845E3106}"/>
              </a:ext>
            </a:extLst>
          </p:cNvPr>
          <p:cNvGrpSpPr/>
          <p:nvPr/>
        </p:nvGrpSpPr>
        <p:grpSpPr>
          <a:xfrm>
            <a:off x="859508" y="3129614"/>
            <a:ext cx="11074251" cy="3364146"/>
            <a:chOff x="134154" y="2847244"/>
            <a:chExt cx="11911220" cy="3598222"/>
          </a:xfrm>
        </p:grpSpPr>
        <p:pic>
          <p:nvPicPr>
            <p:cNvPr id="16" name="Picture 15" descr="A collage of different types of corals&#10;&#10;AI-generated content may be incorrect.">
              <a:extLst>
                <a:ext uri="{FF2B5EF4-FFF2-40B4-BE49-F238E27FC236}">
                  <a16:creationId xmlns:a16="http://schemas.microsoft.com/office/drawing/2014/main" id="{DDB64098-6DB3-BAB2-4188-F715F9B48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33106" y="2847244"/>
              <a:ext cx="5712268" cy="3598222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  <p:pic>
          <p:nvPicPr>
            <p:cNvPr id="17" name="Picture 16" descr="A white paper with black text&#10;&#10;AI-generated content may be incorrect.">
              <a:extLst>
                <a:ext uri="{FF2B5EF4-FFF2-40B4-BE49-F238E27FC236}">
                  <a16:creationId xmlns:a16="http://schemas.microsoft.com/office/drawing/2014/main" id="{96198FA7-8346-7C53-E710-0804BA8E95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34154" y="2858215"/>
              <a:ext cx="6096000" cy="3222408"/>
            </a:xfrm>
            <a:prstGeom prst="rect">
              <a:avLst/>
            </a:prstGeom>
            <a:ln w="19050">
              <a:solidFill>
                <a:schemeClr val="accent1"/>
              </a:solidFill>
            </a:ln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691908D-A9E3-25F7-389E-0DA0971D1B0B}"/>
              </a:ext>
            </a:extLst>
          </p:cNvPr>
          <p:cNvGrpSpPr/>
          <p:nvPr/>
        </p:nvGrpSpPr>
        <p:grpSpPr>
          <a:xfrm>
            <a:off x="303885" y="3019241"/>
            <a:ext cx="11645413" cy="3862043"/>
            <a:chOff x="240385" y="2856312"/>
            <a:chExt cx="11645413" cy="3862043"/>
          </a:xfrm>
        </p:grpSpPr>
        <p:pic>
          <p:nvPicPr>
            <p:cNvPr id="22" name="Picture 21" descr="A green rectangular object with white text&#10;&#10;AI-generated content may be incorrect.">
              <a:extLst>
                <a:ext uri="{FF2B5EF4-FFF2-40B4-BE49-F238E27FC236}">
                  <a16:creationId xmlns:a16="http://schemas.microsoft.com/office/drawing/2014/main" id="{27EC9424-6BAB-16C1-1C00-00360A1518D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0385" y="2856312"/>
              <a:ext cx="4097168" cy="1984909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</p:pic>
        <p:pic>
          <p:nvPicPr>
            <p:cNvPr id="23" name="Picture 22" descr="A collage of corals and coral reefs&#10;&#10;AI-generated content may be incorrect.">
              <a:extLst>
                <a:ext uri="{FF2B5EF4-FFF2-40B4-BE49-F238E27FC236}">
                  <a16:creationId xmlns:a16="http://schemas.microsoft.com/office/drawing/2014/main" id="{F2217B8C-E33F-AF85-7ECC-5544AD4916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178076" y="3015466"/>
              <a:ext cx="4707722" cy="3498838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</p:pic>
        <p:pic>
          <p:nvPicPr>
            <p:cNvPr id="24" name="Picture 23" descr="A blue rectangular object with white text&#10;&#10;AI-generated content may be incorrect.">
              <a:extLst>
                <a:ext uri="{FF2B5EF4-FFF2-40B4-BE49-F238E27FC236}">
                  <a16:creationId xmlns:a16="http://schemas.microsoft.com/office/drawing/2014/main" id="{5DDE0D8C-AEA3-0443-FF9E-5664ED9939D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22591" y="4628594"/>
              <a:ext cx="4472292" cy="208976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accent1"/>
              </a:solidFill>
            </a:ln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6713E12-67FA-E180-62FC-749A7AFD13A9}"/>
              </a:ext>
            </a:extLst>
          </p:cNvPr>
          <p:cNvGrpSpPr/>
          <p:nvPr/>
        </p:nvGrpSpPr>
        <p:grpSpPr>
          <a:xfrm>
            <a:off x="343561" y="3124724"/>
            <a:ext cx="11631550" cy="3644185"/>
            <a:chOff x="293173" y="3000254"/>
            <a:chExt cx="11631550" cy="3644185"/>
          </a:xfrm>
        </p:grpSpPr>
        <p:pic>
          <p:nvPicPr>
            <p:cNvPr id="27" name="Picture 26" descr="A scuba diver swimming under water&#10;&#10;AI-generated content may be incorrect.">
              <a:extLst>
                <a:ext uri="{FF2B5EF4-FFF2-40B4-BE49-F238E27FC236}">
                  <a16:creationId xmlns:a16="http://schemas.microsoft.com/office/drawing/2014/main" id="{95687E2C-7148-4C94-91F7-9073AC30DE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36677" y="3000254"/>
              <a:ext cx="2388046" cy="3644185"/>
            </a:xfrm>
            <a:prstGeom prst="rect">
              <a:avLst/>
            </a:prstGeom>
          </p:spPr>
        </p:pic>
        <p:pic>
          <p:nvPicPr>
            <p:cNvPr id="28" name="Picture 27" descr="A map of the island of rangiroa&#10;&#10;AI-generated content may be incorrect.">
              <a:extLst>
                <a:ext uri="{FF2B5EF4-FFF2-40B4-BE49-F238E27FC236}">
                  <a16:creationId xmlns:a16="http://schemas.microsoft.com/office/drawing/2014/main" id="{95272944-9184-9301-136F-689DC8BB2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64020" y="3033588"/>
              <a:ext cx="3444417" cy="3457699"/>
            </a:xfrm>
            <a:prstGeom prst="rect">
              <a:avLst/>
            </a:prstGeom>
          </p:spPr>
        </p:pic>
        <p:pic>
          <p:nvPicPr>
            <p:cNvPr id="32" name="Picture 31" descr="A blue and white document&#10;&#10;AI-generated content may be incorrect.">
              <a:extLst>
                <a:ext uri="{FF2B5EF4-FFF2-40B4-BE49-F238E27FC236}">
                  <a16:creationId xmlns:a16="http://schemas.microsoft.com/office/drawing/2014/main" id="{CC199378-95C1-ACA3-47E9-90BE99FACE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173" y="3119870"/>
              <a:ext cx="5441022" cy="277651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7815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19BB6F-910E-5174-F9CC-7FBE437C1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E5B389-BE8D-7740-0A2F-3D3BD149B8D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86" y="860956"/>
            <a:ext cx="11617777" cy="933262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64488BF-9161-CC99-27A5-8022B563E64F}"/>
              </a:ext>
            </a:extLst>
          </p:cNvPr>
          <p:cNvSpPr/>
          <p:nvPr/>
        </p:nvSpPr>
        <p:spPr>
          <a:xfrm>
            <a:off x="9590022" y="891479"/>
            <a:ext cx="2166966" cy="905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B383B6-746B-740C-D631-660DE59E6F00}"/>
              </a:ext>
            </a:extLst>
          </p:cNvPr>
          <p:cNvSpPr txBox="1"/>
          <p:nvPr/>
        </p:nvSpPr>
        <p:spPr>
          <a:xfrm>
            <a:off x="524392" y="785574"/>
            <a:ext cx="6098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 Surface Temperature Anomalies, Great Barrier Reef (OISST)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E9CE31A-3BE7-B4E1-8481-33995C4B36F7}"/>
              </a:ext>
            </a:extLst>
          </p:cNvPr>
          <p:cNvSpPr txBox="1"/>
          <p:nvPr/>
        </p:nvSpPr>
        <p:spPr>
          <a:xfrm>
            <a:off x="673860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A3F9F-D99A-3BA6-0318-90D9287D40AF}"/>
              </a:ext>
            </a:extLst>
          </p:cNvPr>
          <p:cNvSpPr txBox="1"/>
          <p:nvPr/>
        </p:nvSpPr>
        <p:spPr>
          <a:xfrm>
            <a:off x="4816369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3D8B2E-EA73-0D2D-0DDA-9AC92DFF4EC5}"/>
              </a:ext>
            </a:extLst>
          </p:cNvPr>
          <p:cNvSpPr txBox="1"/>
          <p:nvPr/>
        </p:nvSpPr>
        <p:spPr>
          <a:xfrm>
            <a:off x="11092709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6D0224-C17D-DA23-CB5F-69E66FF4BBC5}"/>
              </a:ext>
            </a:extLst>
          </p:cNvPr>
          <p:cNvSpPr txBox="1"/>
          <p:nvPr/>
        </p:nvSpPr>
        <p:spPr>
          <a:xfrm>
            <a:off x="6992191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378B82D-D937-FAA5-E4C8-644256569A28}"/>
              </a:ext>
            </a:extLst>
          </p:cNvPr>
          <p:cNvSpPr txBox="1"/>
          <p:nvPr/>
        </p:nvSpPr>
        <p:spPr>
          <a:xfrm>
            <a:off x="2734017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97AFB4-B8F2-1219-3F61-3E9E00358CAB}"/>
              </a:ext>
            </a:extLst>
          </p:cNvPr>
          <p:cNvSpPr txBox="1"/>
          <p:nvPr/>
        </p:nvSpPr>
        <p:spPr>
          <a:xfrm>
            <a:off x="9042450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848B9AB-21F6-9710-11BC-61FD91C9A2A7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02CAAE5-061A-F168-9998-FD19B351A748}"/>
              </a:ext>
            </a:extLst>
          </p:cNvPr>
          <p:cNvSpPr txBox="1"/>
          <p:nvPr/>
        </p:nvSpPr>
        <p:spPr>
          <a:xfrm>
            <a:off x="220474" y="149194"/>
            <a:ext cx="5088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Research background &amp; timeline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6FE46716-6F28-D417-4E6D-E397BD2414A4}"/>
              </a:ext>
            </a:extLst>
          </p:cNvPr>
          <p:cNvSpPr/>
          <p:nvPr/>
        </p:nvSpPr>
        <p:spPr>
          <a:xfrm>
            <a:off x="172759" y="846120"/>
            <a:ext cx="262252" cy="905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0DA106-FB0A-2CEA-9355-14E5A3F9D2D3}"/>
              </a:ext>
            </a:extLst>
          </p:cNvPr>
          <p:cNvSpPr/>
          <p:nvPr/>
        </p:nvSpPr>
        <p:spPr>
          <a:xfrm>
            <a:off x="3323698" y="1935875"/>
            <a:ext cx="1861320" cy="142998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243942-AE77-A959-584E-3CAD648DF5BF}"/>
              </a:ext>
            </a:extLst>
          </p:cNvPr>
          <p:cNvSpPr txBox="1"/>
          <p:nvPr/>
        </p:nvSpPr>
        <p:spPr>
          <a:xfrm>
            <a:off x="3644180" y="2146212"/>
            <a:ext cx="27516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PhD (UQ)</a:t>
            </a:r>
          </a:p>
          <a:p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Palaeoecology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Inshore GBR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EF19E95-7F6F-4F9C-E509-689A88216CAB}"/>
              </a:ext>
            </a:extLst>
          </p:cNvPr>
          <p:cNvSpPr txBox="1"/>
          <p:nvPr/>
        </p:nvSpPr>
        <p:spPr>
          <a:xfrm>
            <a:off x="1105286" y="2092584"/>
            <a:ext cx="24525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Disease ecology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Great Barrier Reef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BSc (Hons) UQ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42F6BDB-A945-0495-C3F6-1EDFE56D7FC9}"/>
              </a:ext>
            </a:extLst>
          </p:cNvPr>
          <p:cNvSpPr/>
          <p:nvPr/>
        </p:nvSpPr>
        <p:spPr>
          <a:xfrm>
            <a:off x="1198363" y="1935878"/>
            <a:ext cx="1534086" cy="14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3C13BFA-58BF-EC82-C53C-E5A82B4A26B1}"/>
              </a:ext>
            </a:extLst>
          </p:cNvPr>
          <p:cNvSpPr/>
          <p:nvPr/>
        </p:nvSpPr>
        <p:spPr>
          <a:xfrm>
            <a:off x="2744325" y="1936378"/>
            <a:ext cx="579806" cy="142998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C67B767-EF3A-B1D8-3A21-5379E755C714}"/>
              </a:ext>
            </a:extLst>
          </p:cNvPr>
          <p:cNvSpPr/>
          <p:nvPr/>
        </p:nvSpPr>
        <p:spPr>
          <a:xfrm>
            <a:off x="5185018" y="1936267"/>
            <a:ext cx="2214444" cy="14299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CE68287-06ED-B1B5-5967-9AE230E674D2}"/>
              </a:ext>
            </a:extLst>
          </p:cNvPr>
          <p:cNvSpPr/>
          <p:nvPr/>
        </p:nvSpPr>
        <p:spPr>
          <a:xfrm>
            <a:off x="7399462" y="1936267"/>
            <a:ext cx="2190560" cy="142998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B5C53-61AA-D357-640A-22A0C9F5D6D9}"/>
              </a:ext>
            </a:extLst>
          </p:cNvPr>
          <p:cNvSpPr txBox="1"/>
          <p:nvPr/>
        </p:nvSpPr>
        <p:spPr>
          <a:xfrm>
            <a:off x="5213874" y="2167592"/>
            <a:ext cx="23639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Postdoctoral fellow (UQ)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Coral Reef Ecology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GBR, Caribbean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90F4B0-BB2F-9477-E779-FA800E1176FE}"/>
              </a:ext>
            </a:extLst>
          </p:cNvPr>
          <p:cNvSpPr txBox="1"/>
          <p:nvPr/>
        </p:nvSpPr>
        <p:spPr>
          <a:xfrm>
            <a:off x="7516694" y="2188972"/>
            <a:ext cx="25554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Senior research fellow</a:t>
            </a:r>
          </a:p>
          <a:p>
            <a:r>
              <a:rPr lang="en-AU" sz="1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ecology</a:t>
            </a:r>
          </a:p>
          <a:p>
            <a:r>
              <a:rPr lang="en-AU" sz="1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Indo-Pacific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C5E022-F649-A1D4-AC4F-A45354747A56}"/>
              </a:ext>
            </a:extLst>
          </p:cNvPr>
          <p:cNvGrpSpPr/>
          <p:nvPr/>
        </p:nvGrpSpPr>
        <p:grpSpPr>
          <a:xfrm>
            <a:off x="500844" y="3424582"/>
            <a:ext cx="11190311" cy="2821893"/>
            <a:chOff x="326087" y="3196922"/>
            <a:chExt cx="11190311" cy="2821893"/>
          </a:xfrm>
        </p:grpSpPr>
        <p:pic>
          <p:nvPicPr>
            <p:cNvPr id="20" name="Picture 19" descr="A screenshot of a web page&#10;&#10;AI-generated content may be incorrect.">
              <a:extLst>
                <a:ext uri="{FF2B5EF4-FFF2-40B4-BE49-F238E27FC236}">
                  <a16:creationId xmlns:a16="http://schemas.microsoft.com/office/drawing/2014/main" id="{C1D1DCFB-409B-D01D-0967-1E555DE60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6087" y="3201653"/>
              <a:ext cx="5331763" cy="2450044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21" name="Picture 20" descr="A map of the island of japan&#10;&#10;AI-generated content may be incorrect.">
              <a:extLst>
                <a:ext uri="{FF2B5EF4-FFF2-40B4-BE49-F238E27FC236}">
                  <a16:creationId xmlns:a16="http://schemas.microsoft.com/office/drawing/2014/main" id="{7B6E18DD-4209-A987-A7FA-88F45AAB89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2499" y="3196922"/>
              <a:ext cx="5423899" cy="282189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29E7AFD-08C5-8062-A3B4-796F329D17BF}"/>
              </a:ext>
            </a:extLst>
          </p:cNvPr>
          <p:cNvGrpSpPr/>
          <p:nvPr/>
        </p:nvGrpSpPr>
        <p:grpSpPr>
          <a:xfrm>
            <a:off x="435011" y="3319559"/>
            <a:ext cx="11576568" cy="3072760"/>
            <a:chOff x="348155" y="2933039"/>
            <a:chExt cx="11576568" cy="3072760"/>
          </a:xfrm>
        </p:grpSpPr>
        <p:pic>
          <p:nvPicPr>
            <p:cNvPr id="17" name="Picture 16" descr="A screenshot of a web page&#10;&#10;AI-generated content may be incorrect.">
              <a:extLst>
                <a:ext uri="{FF2B5EF4-FFF2-40B4-BE49-F238E27FC236}">
                  <a16:creationId xmlns:a16="http://schemas.microsoft.com/office/drawing/2014/main" id="{B9A906A9-AE14-61D3-B91A-FC37CA248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8155" y="2933039"/>
              <a:ext cx="5667997" cy="3072760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  <p:pic>
          <p:nvPicPr>
            <p:cNvPr id="18" name="Picture 17" descr="A collage of graphs showing different types of fish&#10;&#10;AI-generated content may be incorrect.">
              <a:extLst>
                <a:ext uri="{FF2B5EF4-FFF2-40B4-BE49-F238E27FC236}">
                  <a16:creationId xmlns:a16="http://schemas.microsoft.com/office/drawing/2014/main" id="{9CEBFB5B-C6C1-C63F-3475-F4DF2ED9B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6247536" y="2947572"/>
              <a:ext cx="5677187" cy="2940890"/>
            </a:xfrm>
            <a:prstGeom prst="rect">
              <a:avLst/>
            </a:prstGeom>
            <a:ln w="12700">
              <a:solidFill>
                <a:schemeClr val="accent1"/>
              </a:solidFill>
            </a:ln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0275C7C-F227-1C7D-A843-95C0F012AEB1}"/>
              </a:ext>
            </a:extLst>
          </p:cNvPr>
          <p:cNvGrpSpPr/>
          <p:nvPr/>
        </p:nvGrpSpPr>
        <p:grpSpPr>
          <a:xfrm>
            <a:off x="-92781" y="2898195"/>
            <a:ext cx="12284781" cy="3938608"/>
            <a:chOff x="-49263" y="6747057"/>
            <a:chExt cx="12284781" cy="393860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7EF0CD1-D5DF-B231-4081-3DA228DFF032}"/>
                </a:ext>
              </a:extLst>
            </p:cNvPr>
            <p:cNvSpPr/>
            <p:nvPr/>
          </p:nvSpPr>
          <p:spPr>
            <a:xfrm>
              <a:off x="-49263" y="6747057"/>
              <a:ext cx="12284781" cy="3938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E9B80E93-C30F-F9DF-C00A-0C14C96D811E}"/>
                </a:ext>
              </a:extLst>
            </p:cNvPr>
            <p:cNvGrpSpPr/>
            <p:nvPr/>
          </p:nvGrpSpPr>
          <p:grpSpPr>
            <a:xfrm>
              <a:off x="914638" y="6880630"/>
              <a:ext cx="10401759" cy="3671463"/>
              <a:chOff x="1073233" y="2984289"/>
              <a:chExt cx="10870636" cy="3897883"/>
            </a:xfrm>
          </p:grpSpPr>
          <p:pic>
            <p:nvPicPr>
              <p:cNvPr id="33" name="Picture 32" descr="A screenshot of a website&#10;&#10;AI-generated content may be incorrect.">
                <a:extLst>
                  <a:ext uri="{FF2B5EF4-FFF2-40B4-BE49-F238E27FC236}">
                    <a16:creationId xmlns:a16="http://schemas.microsoft.com/office/drawing/2014/main" id="{A3DFB9E8-B975-B358-437B-ADDD5B6C5D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73233" y="3029628"/>
                <a:ext cx="6634744" cy="2905799"/>
              </a:xfrm>
              <a:prstGeom prst="rect">
                <a:avLst/>
              </a:prstGeom>
            </p:spPr>
          </p:pic>
          <p:pic>
            <p:nvPicPr>
              <p:cNvPr id="35" name="Picture 34" descr="A close-up of a diagram of corals&#10;&#10;AI-generated content may be incorrect.">
                <a:extLst>
                  <a:ext uri="{FF2B5EF4-FFF2-40B4-BE49-F238E27FC236}">
                    <a16:creationId xmlns:a16="http://schemas.microsoft.com/office/drawing/2014/main" id="{DDBACF1C-3722-1AD4-C9CE-ED27868654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43705" y="2984289"/>
                <a:ext cx="3700164" cy="389788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4217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14818-AEE4-C6D6-9680-8FD79ACD30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1422DD-BF35-43AD-EAA0-2E0A3887F11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586" y="860956"/>
            <a:ext cx="11617777" cy="9332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609F632-9D4A-FF3D-F2C5-DF25084F1B2F}"/>
              </a:ext>
            </a:extLst>
          </p:cNvPr>
          <p:cNvSpPr txBox="1"/>
          <p:nvPr/>
        </p:nvSpPr>
        <p:spPr>
          <a:xfrm>
            <a:off x="524392" y="785574"/>
            <a:ext cx="609805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Sea Surface Temperature Anomalies, Great Barrier Reef (OISST)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DB1312-BE84-5E76-AF54-F1A2C458C4DA}"/>
              </a:ext>
            </a:extLst>
          </p:cNvPr>
          <p:cNvSpPr txBox="1"/>
          <p:nvPr/>
        </p:nvSpPr>
        <p:spPr>
          <a:xfrm>
            <a:off x="673860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2000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10557D-B8EE-6CAB-2E0B-994492C1C5E5}"/>
              </a:ext>
            </a:extLst>
          </p:cNvPr>
          <p:cNvSpPr txBox="1"/>
          <p:nvPr/>
        </p:nvSpPr>
        <p:spPr>
          <a:xfrm>
            <a:off x="4816369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34D784-5BFE-9459-DD7F-9B510B4F3A03}"/>
              </a:ext>
            </a:extLst>
          </p:cNvPr>
          <p:cNvSpPr txBox="1"/>
          <p:nvPr/>
        </p:nvSpPr>
        <p:spPr>
          <a:xfrm>
            <a:off x="11092709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B0F0BA-774C-93EF-FC4A-F243F491CF16}"/>
              </a:ext>
            </a:extLst>
          </p:cNvPr>
          <p:cNvSpPr txBox="1"/>
          <p:nvPr/>
        </p:nvSpPr>
        <p:spPr>
          <a:xfrm>
            <a:off x="6992191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DA333A-F9CA-DD5C-DA41-410DB4B125A4}"/>
              </a:ext>
            </a:extLst>
          </p:cNvPr>
          <p:cNvSpPr txBox="1"/>
          <p:nvPr/>
        </p:nvSpPr>
        <p:spPr>
          <a:xfrm>
            <a:off x="2734017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2005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220E787-260B-F06F-5916-CC42646D14FB}"/>
              </a:ext>
            </a:extLst>
          </p:cNvPr>
          <p:cNvSpPr txBox="1"/>
          <p:nvPr/>
        </p:nvSpPr>
        <p:spPr>
          <a:xfrm>
            <a:off x="9042450" y="1634185"/>
            <a:ext cx="52450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2020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8C788F20-9893-9B96-2A3A-BC406C4A0462}"/>
              </a:ext>
            </a:extLst>
          </p:cNvPr>
          <p:cNvSpPr/>
          <p:nvPr/>
        </p:nvSpPr>
        <p:spPr>
          <a:xfrm>
            <a:off x="-4482" y="-11875"/>
            <a:ext cx="12240000" cy="71910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94F3EFA-333D-2D0F-B883-F02DCD060755}"/>
              </a:ext>
            </a:extLst>
          </p:cNvPr>
          <p:cNvSpPr txBox="1"/>
          <p:nvPr/>
        </p:nvSpPr>
        <p:spPr>
          <a:xfrm>
            <a:off x="220474" y="149194"/>
            <a:ext cx="4985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Research background &amp; timeline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1B31ACA-D2B9-02C1-504D-42E199AA38EB}"/>
              </a:ext>
            </a:extLst>
          </p:cNvPr>
          <p:cNvSpPr/>
          <p:nvPr/>
        </p:nvSpPr>
        <p:spPr>
          <a:xfrm>
            <a:off x="172759" y="846120"/>
            <a:ext cx="262252" cy="9055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141DDEF-CA49-BF7B-7242-177FB062DCD6}"/>
              </a:ext>
            </a:extLst>
          </p:cNvPr>
          <p:cNvSpPr/>
          <p:nvPr/>
        </p:nvSpPr>
        <p:spPr>
          <a:xfrm>
            <a:off x="3323698" y="1935875"/>
            <a:ext cx="1861320" cy="142998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A259F9-7A7E-2A08-CE0E-4B5D07906ADB}"/>
              </a:ext>
            </a:extLst>
          </p:cNvPr>
          <p:cNvSpPr txBox="1"/>
          <p:nvPr/>
        </p:nvSpPr>
        <p:spPr>
          <a:xfrm>
            <a:off x="3644180" y="2146212"/>
            <a:ext cx="27516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PhD (UQ)</a:t>
            </a:r>
          </a:p>
          <a:p>
            <a:r>
              <a:rPr lang="en-US" sz="1400" dirty="0" err="1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Palaeoecology</a:t>
            </a:r>
            <a:endParaRPr lang="en-US" sz="1400" dirty="0">
              <a:solidFill>
                <a:schemeClr val="bg1">
                  <a:lumMod val="75000"/>
                </a:schemeClr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Inshore GBR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FA0F14-E19F-BCB1-BD6D-08D3832C3D84}"/>
              </a:ext>
            </a:extLst>
          </p:cNvPr>
          <p:cNvSpPr txBox="1"/>
          <p:nvPr/>
        </p:nvSpPr>
        <p:spPr>
          <a:xfrm>
            <a:off x="1105286" y="2092584"/>
            <a:ext cx="2452569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Disease ecology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Great Barrier Reef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BSc (Hons) UQ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CF36BC76-C7F3-C341-3AFC-910266566E26}"/>
              </a:ext>
            </a:extLst>
          </p:cNvPr>
          <p:cNvSpPr/>
          <p:nvPr/>
        </p:nvSpPr>
        <p:spPr>
          <a:xfrm>
            <a:off x="1198363" y="1935878"/>
            <a:ext cx="1534086" cy="144000"/>
          </a:xfrm>
          <a:prstGeom prst="roundRect">
            <a:avLst>
              <a:gd name="adj" fmla="val 50000"/>
            </a:avLst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0DB71F6-3A1A-D41A-06B2-DDFECC9592E4}"/>
              </a:ext>
            </a:extLst>
          </p:cNvPr>
          <p:cNvSpPr/>
          <p:nvPr/>
        </p:nvSpPr>
        <p:spPr>
          <a:xfrm>
            <a:off x="2744325" y="1936378"/>
            <a:ext cx="579806" cy="142998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122A9457-06F1-B10A-E1F5-D808EEF53B43}"/>
              </a:ext>
            </a:extLst>
          </p:cNvPr>
          <p:cNvSpPr/>
          <p:nvPr/>
        </p:nvSpPr>
        <p:spPr>
          <a:xfrm>
            <a:off x="5185018" y="1936267"/>
            <a:ext cx="2214444" cy="142998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2CF6D-A866-F69D-0C26-D2C08DC12429}"/>
              </a:ext>
            </a:extLst>
          </p:cNvPr>
          <p:cNvSpPr txBox="1"/>
          <p:nvPr/>
        </p:nvSpPr>
        <p:spPr>
          <a:xfrm>
            <a:off x="9606145" y="2167592"/>
            <a:ext cx="255540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Senior Scientist (CSIRO/SCU)</a:t>
            </a:r>
          </a:p>
          <a:p>
            <a:r>
              <a:rPr lang="en-AU" sz="1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Reef restoration</a:t>
            </a:r>
          </a:p>
          <a:p>
            <a:r>
              <a:rPr lang="en-AU" sz="1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Indo-Pacific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294DCC-AB4B-D424-B7BB-EF1013D46DE9}"/>
              </a:ext>
            </a:extLst>
          </p:cNvPr>
          <p:cNvSpPr txBox="1"/>
          <p:nvPr/>
        </p:nvSpPr>
        <p:spPr>
          <a:xfrm>
            <a:off x="5213874" y="2167592"/>
            <a:ext cx="2363933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Postdoctoral fellow (UQ)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Coral Reef Ecology</a:t>
            </a:r>
          </a:p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GBR, Caribbean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1D019FF-A55F-5088-2E35-E6018388837F}"/>
              </a:ext>
            </a:extLst>
          </p:cNvPr>
          <p:cNvSpPr/>
          <p:nvPr/>
        </p:nvSpPr>
        <p:spPr>
          <a:xfrm>
            <a:off x="9597542" y="1935839"/>
            <a:ext cx="1902437" cy="137535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FA76B375-EE42-09B1-F258-096101DA0270}"/>
              </a:ext>
            </a:extLst>
          </p:cNvPr>
          <p:cNvSpPr/>
          <p:nvPr/>
        </p:nvSpPr>
        <p:spPr>
          <a:xfrm>
            <a:off x="7399462" y="1936267"/>
            <a:ext cx="2190560" cy="142998"/>
          </a:xfrm>
          <a:prstGeom prst="roundRect">
            <a:avLst>
              <a:gd name="adj" fmla="val 50000"/>
            </a:avLst>
          </a:prstGeom>
          <a:solidFill>
            <a:schemeClr val="accent2">
              <a:lumMod val="40000"/>
              <a:lumOff val="60000"/>
            </a:schemeClr>
          </a:solidFill>
          <a:ln w="9525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49C692-CD8B-7396-EEAB-BB54F9C45FE5}"/>
              </a:ext>
            </a:extLst>
          </p:cNvPr>
          <p:cNvSpPr txBox="1"/>
          <p:nvPr/>
        </p:nvSpPr>
        <p:spPr>
          <a:xfrm>
            <a:off x="7516694" y="2188972"/>
            <a:ext cx="255540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Senior research fellow</a:t>
            </a:r>
          </a:p>
          <a:p>
            <a:r>
              <a:rPr lang="en-AU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Spatial ecology</a:t>
            </a:r>
          </a:p>
          <a:p>
            <a:r>
              <a:rPr lang="en-AU" sz="1400" dirty="0">
                <a:solidFill>
                  <a:schemeClr val="bg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Indo-Pacific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6A51BF8-60D5-647C-9CC4-F1886EDB55D7}"/>
              </a:ext>
            </a:extLst>
          </p:cNvPr>
          <p:cNvGrpSpPr/>
          <p:nvPr/>
        </p:nvGrpSpPr>
        <p:grpSpPr>
          <a:xfrm>
            <a:off x="1262888" y="3280733"/>
            <a:ext cx="2975187" cy="3281883"/>
            <a:chOff x="1262888" y="3280733"/>
            <a:chExt cx="2975187" cy="3281883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735A706-A968-5F32-BE61-E3551BDE3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2888" y="3650065"/>
              <a:ext cx="2975187" cy="2912551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5FB58BE-8F8A-B3E9-D2B8-D87FF5322BDF}"/>
                </a:ext>
              </a:extLst>
            </p:cNvPr>
            <p:cNvSpPr txBox="1"/>
            <p:nvPr/>
          </p:nvSpPr>
          <p:spPr>
            <a:xfrm>
              <a:off x="1716465" y="3280733"/>
              <a:ext cx="20954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&lt;1mm coral larvae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2D1D98A-FD3D-8141-FC60-ECA870F228B1}"/>
              </a:ext>
            </a:extLst>
          </p:cNvPr>
          <p:cNvGrpSpPr/>
          <p:nvPr/>
        </p:nvGrpSpPr>
        <p:grpSpPr>
          <a:xfrm>
            <a:off x="4238075" y="3264281"/>
            <a:ext cx="6816887" cy="3391885"/>
            <a:chOff x="4238075" y="3264281"/>
            <a:chExt cx="6816887" cy="3391885"/>
          </a:xfrm>
        </p:grpSpPr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281F8145-3542-82F3-11C8-714F5F4EC771}"/>
                </a:ext>
              </a:extLst>
            </p:cNvPr>
            <p:cNvSpPr/>
            <p:nvPr/>
          </p:nvSpPr>
          <p:spPr>
            <a:xfrm>
              <a:off x="4238075" y="4953000"/>
              <a:ext cx="1414852" cy="400050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6FE0B26-69F1-860C-9F6C-045C8FAA3438}"/>
                </a:ext>
              </a:extLst>
            </p:cNvPr>
            <p:cNvGrpSpPr/>
            <p:nvPr/>
          </p:nvGrpSpPr>
          <p:grpSpPr>
            <a:xfrm>
              <a:off x="5652927" y="3264281"/>
              <a:ext cx="5402035" cy="3391885"/>
              <a:chOff x="5652927" y="3264281"/>
              <a:chExt cx="5402035" cy="3391885"/>
            </a:xfrm>
          </p:grpSpPr>
          <p:pic>
            <p:nvPicPr>
              <p:cNvPr id="18" name="Picture 17" descr="An aerial view of a coral reef&#10;&#10;AI-generated content may be incorrect.">
                <a:extLst>
                  <a:ext uri="{FF2B5EF4-FFF2-40B4-BE49-F238E27FC236}">
                    <a16:creationId xmlns:a16="http://schemas.microsoft.com/office/drawing/2014/main" id="{BA22A33F-BD9B-A30B-3B5F-263BF9E4D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652927" y="3617522"/>
                <a:ext cx="5402035" cy="3038644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1B87F54-1ADC-DB5C-0B1B-B70FC97A092C}"/>
                  </a:ext>
                </a:extLst>
              </p:cNvPr>
              <p:cNvSpPr txBox="1"/>
              <p:nvPr/>
            </p:nvSpPr>
            <p:spPr>
              <a:xfrm>
                <a:off x="6292240" y="3264281"/>
                <a:ext cx="291682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&gt;1km scales of restoration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0002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9960</TotalTime>
  <Words>1326</Words>
  <Application>Microsoft Macintosh PowerPoint</Application>
  <PresentationFormat>Widescreen</PresentationFormat>
  <Paragraphs>354</Paragraphs>
  <Slides>28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Arial</vt:lpstr>
      <vt:lpstr>Helvetica</vt:lpstr>
      <vt:lpstr>Calibri</vt:lpstr>
      <vt:lpstr>Aptos Display</vt:lpstr>
      <vt:lpstr>Office Theme</vt:lpstr>
      <vt:lpstr>Climate change and the future of marine seascapes in the Anthropocene</vt:lpstr>
      <vt:lpstr>Climate change and the future of marine seascapes in the Anthropocene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Roff</dc:creator>
  <cp:lastModifiedBy>George Roff</cp:lastModifiedBy>
  <cp:revision>35</cp:revision>
  <dcterms:created xsi:type="dcterms:W3CDTF">2025-07-20T23:33:16Z</dcterms:created>
  <dcterms:modified xsi:type="dcterms:W3CDTF">2025-07-27T23:21:55Z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2025-07-20T23:35:31Z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48a2238b-79df-41f2-87ca-c7413840afbe</vt:lpwstr>
  </property>
  <property fmtid="{D5CDD505-2E9C-101B-9397-08002B2CF9AE}" pid="8" name="MSIP_Label_0f488380-630a-4f55-a077-a19445e3f360_ContentBits">
    <vt:lpwstr>0</vt:lpwstr>
  </property>
  <property fmtid="{D5CDD505-2E9C-101B-9397-08002B2CF9AE}" pid="9" name="MSIP_Label_0f488380-630a-4f55-a077-a19445e3f360_Tag">
    <vt:lpwstr>50, 3, 0, 1</vt:lpwstr>
  </property>
</Properties>
</file>